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12" r:id="rId3"/>
    <p:sldId id="313" r:id="rId4"/>
    <p:sldId id="314" r:id="rId5"/>
    <p:sldId id="315" r:id="rId6"/>
    <p:sldId id="316" r:id="rId7"/>
    <p:sldId id="319" r:id="rId8"/>
    <p:sldId id="320" r:id="rId9"/>
    <p:sldId id="321" r:id="rId10"/>
    <p:sldId id="322" r:id="rId11"/>
    <p:sldId id="324" r:id="rId12"/>
    <p:sldId id="323" r:id="rId13"/>
    <p:sldId id="325" r:id="rId14"/>
    <p:sldId id="326" r:id="rId15"/>
    <p:sldId id="327" r:id="rId16"/>
    <p:sldId id="328" r:id="rId17"/>
    <p:sldId id="286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78405" autoAdjust="0"/>
  </p:normalViewPr>
  <p:slideViewPr>
    <p:cSldViewPr>
      <p:cViewPr varScale="1">
        <p:scale>
          <a:sx n="82" d="100"/>
          <a:sy n="82" d="100"/>
        </p:scale>
        <p:origin x="-1080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5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52"/>
    </p:cViewPr>
  </p:sorterViewPr>
  <p:notesViewPr>
    <p:cSldViewPr>
      <p:cViewPr varScale="1">
        <p:scale>
          <a:sx n="60" d="100"/>
          <a:sy n="60" d="100"/>
        </p:scale>
        <p:origin x="-273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7F57F-D98C-4317-A486-502D6CF7ACFE}" type="datetimeFigureOut">
              <a:rPr lang="en-AU" smtClean="0"/>
              <a:t>18/04/2013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55826-EEE3-4FB9-B9F8-215FF43FED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5884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E0DAB-4092-497A-9893-22B1A2BD6A2C}" type="datetimeFigureOut">
              <a:rPr lang="en-AU" smtClean="0"/>
              <a:t>18/04/2013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5B8CF-A05A-45CB-8A37-70AF153C8D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351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18/04/2013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4688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18/04/2013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92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18/04/2013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652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5607"/>
            <a:ext cx="8229600" cy="3319017"/>
          </a:xfrm>
        </p:spPr>
        <p:txBody>
          <a:bodyPr/>
          <a:lstStyle>
            <a:lvl1pPr marL="342000">
              <a:spcBef>
                <a:spcPts val="1200"/>
              </a:spcBef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800"/>
              </a:spcBef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05981"/>
            <a:ext cx="8229600" cy="816494"/>
          </a:xfrm>
        </p:spPr>
        <p:txBody>
          <a:bodyPr>
            <a:normAutofit/>
          </a:bodyPr>
          <a:lstStyle>
            <a:lvl1pPr algn="l">
              <a:defRPr sz="3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25042" y="1022473"/>
            <a:ext cx="9169041" cy="121514"/>
          </a:xfrm>
          <a:prstGeom prst="rect">
            <a:avLst/>
          </a:prstGeom>
          <a:gradFill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 userDrawn="1"/>
        </p:nvSpPr>
        <p:spPr>
          <a:xfrm>
            <a:off x="-25042" y="4900475"/>
            <a:ext cx="9169041" cy="243027"/>
          </a:xfrm>
          <a:prstGeom prst="rect">
            <a:avLst/>
          </a:prstGeom>
          <a:gradFill>
            <a:gsLst>
              <a:gs pos="100000">
                <a:srgbClr val="FFC000"/>
              </a:gs>
              <a:gs pos="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7214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18/04/2013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7984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18/04/2013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2512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18/04/2013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854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18/04/2013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012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18/04/2013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614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18/04/2013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297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18/04/2013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098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325A3-1347-431F-B3C5-858C4E809609}" type="datetimeFigureOut">
              <a:rPr lang="en-AU" smtClean="0"/>
              <a:t>18/04/2013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253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861560"/>
            <a:ext cx="8095928" cy="1782198"/>
          </a:xfrm>
        </p:spPr>
        <p:txBody>
          <a:bodyPr lIns="432000">
            <a:noAutofit/>
          </a:bodyPr>
          <a:lstStyle/>
          <a:p>
            <a:pPr algn="l">
              <a:spcBef>
                <a:spcPts val="0"/>
              </a:spcBef>
            </a:pPr>
            <a:r>
              <a:rPr lang="en-AU" sz="4800" dirty="0"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lang="en-AU" sz="4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ata sovereignty</a:t>
            </a:r>
            <a:endParaRPr lang="en-AU" sz="4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543858"/>
            <a:ext cx="9144000" cy="360000"/>
          </a:xfrm>
          <a:gradFill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</p:spPr>
        <p:txBody>
          <a:bodyPr lIns="432000" tIns="54000" rIns="0" bIns="0">
            <a:noAutofit/>
          </a:bodyPr>
          <a:lstStyle/>
          <a:p>
            <a:pPr algn="l"/>
            <a:r>
              <a:rPr lang="en-AU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Patrick Sefton</a:t>
            </a:r>
            <a:r>
              <a:rPr lang="en-AU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|  Principal, Brightline Lawyers</a:t>
            </a:r>
            <a:endParaRPr lang="en-AU" sz="1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56014"/>
            <a:ext cx="2984926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81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court order allowing search of private premises</a:t>
            </a:r>
          </a:p>
          <a:p>
            <a:r>
              <a:rPr lang="en-AU" dirty="0" smtClean="0"/>
              <a:t>usually IP matters with risk of destruction of evidence</a:t>
            </a:r>
          </a:p>
          <a:p>
            <a:r>
              <a:rPr lang="en-AU" dirty="0" smtClean="0"/>
              <a:t>executed daytime only, business days only</a:t>
            </a:r>
          </a:p>
          <a:p>
            <a:r>
              <a:rPr lang="en-AU" dirty="0" smtClean="0"/>
              <a:t>usually permits taking forensic copies of data</a:t>
            </a:r>
          </a:p>
          <a:p>
            <a:r>
              <a:rPr lang="en-AU" dirty="0" smtClean="0"/>
              <a:t>usually requires subject to provide assistance</a:t>
            </a:r>
          </a:p>
          <a:p>
            <a:pPr lvl="1"/>
            <a:r>
              <a:rPr lang="en-AU" dirty="0" err="1" smtClean="0"/>
              <a:t>eg</a:t>
            </a:r>
            <a:r>
              <a:rPr lang="en-AU" dirty="0" smtClean="0"/>
              <a:t>, electrical power, system access, passwords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Civil search orders (“</a:t>
            </a:r>
            <a:r>
              <a:rPr lang="en-AU" dirty="0" err="1" smtClean="0"/>
              <a:t>anton</a:t>
            </a:r>
            <a:r>
              <a:rPr lang="en-AU" dirty="0" smtClean="0"/>
              <a:t> </a:t>
            </a:r>
            <a:r>
              <a:rPr lang="en-AU" dirty="0" err="1" smtClean="0"/>
              <a:t>piller</a:t>
            </a:r>
            <a:r>
              <a:rPr lang="en-AU" dirty="0" smtClean="0"/>
              <a:t>” orders)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5809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936" y="0"/>
            <a:ext cx="4154128" cy="587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1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can hold to read material, obtain legal advice (2 </a:t>
            </a:r>
            <a:r>
              <a:rPr lang="en-AU" dirty="0" err="1" smtClean="0"/>
              <a:t>hrs</a:t>
            </a:r>
            <a:r>
              <a:rPr lang="en-AU" dirty="0" smtClean="0"/>
              <a:t>)</a:t>
            </a:r>
          </a:p>
          <a:p>
            <a:r>
              <a:rPr lang="en-AU" dirty="0" smtClean="0"/>
              <a:t>can apply to set aside</a:t>
            </a:r>
          </a:p>
          <a:p>
            <a:pPr lvl="1"/>
            <a:r>
              <a:rPr lang="en-AU" dirty="0" err="1"/>
              <a:t>e</a:t>
            </a:r>
            <a:r>
              <a:rPr lang="en-AU" dirty="0" err="1" smtClean="0"/>
              <a:t>g</a:t>
            </a:r>
            <a:r>
              <a:rPr lang="en-AU" dirty="0" smtClean="0"/>
              <a:t>, if court has not been given a complete picture</a:t>
            </a:r>
          </a:p>
          <a:p>
            <a:r>
              <a:rPr lang="en-AU" dirty="0" smtClean="0"/>
              <a:t>can preserve privilege</a:t>
            </a:r>
          </a:p>
          <a:p>
            <a:r>
              <a:rPr lang="en-AU" dirty="0" smtClean="0"/>
              <a:t>individuals entitled to separate self-incriminating material</a:t>
            </a:r>
          </a:p>
          <a:p>
            <a:r>
              <a:rPr lang="en-AU" dirty="0" smtClean="0"/>
              <a:t>can observe search (but not interfere)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If you are subject to a civil search order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9222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police warrants</a:t>
            </a:r>
          </a:p>
          <a:p>
            <a:pPr lvl="1"/>
            <a:r>
              <a:rPr lang="en-AU" dirty="0" smtClean="0"/>
              <a:t>notice to produce, search</a:t>
            </a:r>
          </a:p>
          <a:p>
            <a:pPr lvl="1"/>
            <a:r>
              <a:rPr lang="en-AU" dirty="0" smtClean="0"/>
              <a:t>access to storage device, assistance (</a:t>
            </a:r>
            <a:r>
              <a:rPr lang="en-AU" dirty="0" err="1" smtClean="0"/>
              <a:t>eg</a:t>
            </a:r>
            <a:r>
              <a:rPr lang="en-AU" dirty="0" smtClean="0"/>
              <a:t>, passwords)</a:t>
            </a:r>
            <a:endParaRPr lang="en-AU" dirty="0"/>
          </a:p>
          <a:p>
            <a:r>
              <a:rPr lang="en-AU" dirty="0" smtClean="0"/>
              <a:t>other enforcement agencies have search powers</a:t>
            </a:r>
          </a:p>
          <a:p>
            <a:pPr lvl="1"/>
            <a:r>
              <a:rPr lang="en-AU" dirty="0" smtClean="0"/>
              <a:t>ACCC, </a:t>
            </a:r>
            <a:r>
              <a:rPr lang="en-AU" dirty="0"/>
              <a:t>ACC, </a:t>
            </a:r>
            <a:r>
              <a:rPr lang="en-AU" dirty="0" smtClean="0"/>
              <a:t>ASIC, APRA, ATO, Customs &amp; Immigration, intelligence &amp; security agencies</a:t>
            </a:r>
          </a:p>
          <a:p>
            <a:pPr lvl="1"/>
            <a:r>
              <a:rPr lang="en-AU" dirty="0" smtClean="0"/>
              <a:t>can obtain forensic copies of systems, or seize (as last resort)</a:t>
            </a:r>
          </a:p>
          <a:p>
            <a:pPr lvl="1"/>
            <a:r>
              <a:rPr lang="en-AU" dirty="0" smtClean="0"/>
              <a:t>can require assistance (as police)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Agency and police warrants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73791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can’t usually hold to seek advice</a:t>
            </a:r>
          </a:p>
          <a:p>
            <a:r>
              <a:rPr lang="en-AU" dirty="0" smtClean="0"/>
              <a:t>can preserve privilege</a:t>
            </a:r>
          </a:p>
          <a:p>
            <a:r>
              <a:rPr lang="en-AU" dirty="0" smtClean="0"/>
              <a:t>watch what you say</a:t>
            </a:r>
          </a:p>
          <a:p>
            <a:pPr lvl="1"/>
            <a:r>
              <a:rPr lang="en-AU" dirty="0" smtClean="0"/>
              <a:t>admissions, good-cop/bad-cop</a:t>
            </a:r>
          </a:p>
          <a:p>
            <a:pPr lvl="1"/>
            <a:r>
              <a:rPr lang="en-AU" dirty="0" smtClean="0"/>
              <a:t>all activity and discussions probably recorded</a:t>
            </a:r>
          </a:p>
          <a:p>
            <a:r>
              <a:rPr lang="en-AU" dirty="0" smtClean="0"/>
              <a:t>can observe search</a:t>
            </a:r>
          </a:p>
          <a:p>
            <a:r>
              <a:rPr lang="en-AU" dirty="0" smtClean="0"/>
              <a:t>can be arrested immediately, if problem material found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if you’re the subject of a warrant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07531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most police forces can obtain material under warrant</a:t>
            </a:r>
            <a:br>
              <a:rPr lang="en-AU" dirty="0" smtClean="0"/>
            </a:br>
            <a:r>
              <a:rPr lang="en-AU" dirty="0" smtClean="0"/>
              <a:t>(sometimes without warrant)</a:t>
            </a:r>
          </a:p>
          <a:p>
            <a:r>
              <a:rPr lang="en-AU" dirty="0" smtClean="0"/>
              <a:t>jurisdiction extends to in-jurisdiction entities operating internationally</a:t>
            </a:r>
          </a:p>
          <a:p>
            <a:pPr lvl="1"/>
            <a:r>
              <a:rPr lang="en-AU" dirty="0" err="1"/>
              <a:t>e</a:t>
            </a:r>
            <a:r>
              <a:rPr lang="en-AU" dirty="0" err="1" smtClean="0"/>
              <a:t>g</a:t>
            </a:r>
            <a:r>
              <a:rPr lang="en-AU" dirty="0" smtClean="0"/>
              <a:t>, Google, Amazon, Microsoft operating in Australia/elsewhere are subject to US police and agency warrant powers</a:t>
            </a:r>
          </a:p>
          <a:p>
            <a:r>
              <a:rPr lang="en-AU" dirty="0" smtClean="0"/>
              <a:t>Australia recently signed “Cybercrime” treaty:</a:t>
            </a:r>
            <a:br>
              <a:rPr lang="en-AU" dirty="0" smtClean="0"/>
            </a:br>
            <a:r>
              <a:rPr lang="en-AU" dirty="0" smtClean="0"/>
              <a:t>mutual legal assistance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International issues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04828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 writing?</a:t>
            </a:r>
          </a:p>
          <a:p>
            <a:r>
              <a:rPr lang="en-AU" dirty="0" smtClean="0"/>
              <a:t>signed by authorised official?</a:t>
            </a:r>
          </a:p>
          <a:p>
            <a:r>
              <a:rPr lang="en-AU" dirty="0" smtClean="0"/>
              <a:t>issued under an appropriate law?</a:t>
            </a:r>
          </a:p>
          <a:p>
            <a:r>
              <a:rPr lang="en-AU" dirty="0" smtClean="0"/>
              <a:t>overbroad? – negotiate with issuing agency</a:t>
            </a:r>
          </a:p>
          <a:p>
            <a:r>
              <a:rPr lang="en-AU" dirty="0" smtClean="0"/>
              <a:t>notify affected persons (unless prohibited)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Practical responses to enforcement requests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1790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15699" y="222489"/>
            <a:ext cx="4248432" cy="1782198"/>
          </a:xfrm>
        </p:spPr>
        <p:txBody>
          <a:bodyPr lIns="432000">
            <a:noAutofit/>
          </a:bodyPr>
          <a:lstStyle/>
          <a:p>
            <a:pPr algn="l"/>
            <a:r>
              <a:rPr lang="en-A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Thank you</a:t>
            </a:r>
            <a:endParaRPr lang="en-AU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543858"/>
            <a:ext cx="9144000" cy="378042"/>
          </a:xfrm>
          <a:gradFill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</p:spPr>
        <p:txBody>
          <a:bodyPr lIns="432000" tIns="90000" rIns="0" bIns="0">
            <a:normAutofit lnSpcReduction="10000"/>
          </a:bodyPr>
          <a:lstStyle/>
          <a:p>
            <a:pPr algn="l"/>
            <a:endParaRPr lang="en-AU" sz="2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0" y="1419622"/>
            <a:ext cx="4248432" cy="1825638"/>
          </a:xfrm>
          <a:prstGeom prst="rect">
            <a:avLst/>
          </a:prstGeom>
        </p:spPr>
        <p:txBody>
          <a:bodyPr vert="horz" lIns="43200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A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Patrick Sefton</a:t>
            </a:r>
            <a:br>
              <a:rPr lang="en-A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A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Principal, Brightline Lawyers</a:t>
            </a:r>
            <a:br>
              <a:rPr lang="en-A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A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Phone 07 3160 9249</a:t>
            </a:r>
            <a:br>
              <a:rPr lang="en-A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A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Mobile 0407 756 568</a:t>
            </a:r>
            <a:br>
              <a:rPr lang="en-A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AU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patrick.sefton@brightline.com.au</a:t>
            </a:r>
            <a:endParaRPr lang="en-AU" sz="20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56014"/>
            <a:ext cx="2984926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15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regulatory access (right to information, </a:t>
            </a:r>
            <a:r>
              <a:rPr lang="en-AU" dirty="0"/>
              <a:t>p</a:t>
            </a:r>
            <a:r>
              <a:rPr lang="en-AU" dirty="0" smtClean="0"/>
              <a:t>rivacy)</a:t>
            </a:r>
            <a:endParaRPr lang="en-AU" sz="2400" dirty="0" smtClean="0"/>
          </a:p>
          <a:p>
            <a:r>
              <a:rPr lang="en-AU" dirty="0"/>
              <a:t>litigation disclosure</a:t>
            </a:r>
          </a:p>
          <a:p>
            <a:r>
              <a:rPr lang="en-AU" dirty="0" smtClean="0"/>
              <a:t>subpoenas </a:t>
            </a:r>
            <a:r>
              <a:rPr lang="en-AU" dirty="0"/>
              <a:t>&amp; identity disclosure</a:t>
            </a:r>
          </a:p>
          <a:p>
            <a:r>
              <a:rPr lang="en-AU" sz="2400" dirty="0" smtClean="0"/>
              <a:t>civil search orders</a:t>
            </a:r>
          </a:p>
          <a:p>
            <a:r>
              <a:rPr lang="en-AU" dirty="0" smtClean="0"/>
              <a:t>agency and police search warrants</a:t>
            </a:r>
          </a:p>
          <a:p>
            <a:r>
              <a:rPr lang="en-AU" dirty="0" smtClean="0"/>
              <a:t>international </a:t>
            </a:r>
            <a:r>
              <a:rPr lang="en-AU" sz="2400" dirty="0" smtClean="0"/>
              <a:t>issues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Data sovereignty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3680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RTI: general right to access government documents</a:t>
            </a:r>
          </a:p>
          <a:p>
            <a:pPr lvl="1"/>
            <a:r>
              <a:rPr lang="en-AU" dirty="0" smtClean="0"/>
              <a:t>defined process and possible cost to access</a:t>
            </a:r>
          </a:p>
          <a:p>
            <a:pPr lvl="1"/>
            <a:r>
              <a:rPr lang="en-AU" dirty="0" smtClean="0"/>
              <a:t>exceptions: particular agencies, privilege,</a:t>
            </a:r>
            <a:br>
              <a:rPr lang="en-AU" dirty="0" smtClean="0"/>
            </a:br>
            <a:r>
              <a:rPr lang="en-AU" dirty="0" smtClean="0"/>
              <a:t>where disclosure would breach confidence</a:t>
            </a:r>
          </a:p>
          <a:p>
            <a:r>
              <a:rPr lang="en-AU" dirty="0" smtClean="0"/>
              <a:t>Privacy: general right for individuals to access &amp; correct information about themselves</a:t>
            </a:r>
          </a:p>
          <a:p>
            <a:pPr lvl="1"/>
            <a:r>
              <a:rPr lang="en-AU" dirty="0" smtClean="0"/>
              <a:t>can impose “non-excessive” charge for access</a:t>
            </a:r>
          </a:p>
          <a:p>
            <a:pPr lvl="1"/>
            <a:r>
              <a:rPr lang="en-AU" dirty="0" smtClean="0"/>
              <a:t>exceptions: risk to safety, privilege, negotiations, misconduct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</a:t>
            </a:r>
            <a:r>
              <a:rPr lang="en-AU" dirty="0" smtClean="0"/>
              <a:t>egulatory access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511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general duty to disclose relevant documents in litigation</a:t>
            </a:r>
          </a:p>
          <a:p>
            <a:r>
              <a:rPr lang="en-AU" dirty="0" smtClean="0"/>
              <a:t>can be a significant exercise</a:t>
            </a:r>
          </a:p>
          <a:p>
            <a:r>
              <a:rPr lang="en-AU" dirty="0" smtClean="0"/>
              <a:t>“document” includes “any disc, tape, or other article or any material from which sounds, images, writings or messages are capable of being … reproduced”</a:t>
            </a:r>
          </a:p>
          <a:p>
            <a:r>
              <a:rPr lang="en-AU" dirty="0" smtClean="0"/>
              <a:t>exceptions: privilege</a:t>
            </a:r>
            <a:br>
              <a:rPr lang="en-AU" dirty="0" smtClean="0"/>
            </a:br>
            <a:r>
              <a:rPr lang="en-AU" dirty="0" smtClean="0"/>
              <a:t>(</a:t>
            </a:r>
            <a:r>
              <a:rPr lang="en-AU" i="1" dirty="0" smtClean="0"/>
              <a:t>not exceptions:</a:t>
            </a:r>
            <a:r>
              <a:rPr lang="en-AU" dirty="0" smtClean="0"/>
              <a:t> </a:t>
            </a:r>
            <a:r>
              <a:rPr lang="en-AU" dirty="0" smtClean="0"/>
              <a:t>confidentiality, sensitivity, privacy)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Litigation disclosure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85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subpoena (= “under penalty”)</a:t>
            </a:r>
          </a:p>
          <a:p>
            <a:pPr lvl="1"/>
            <a:r>
              <a:rPr lang="en-AU" dirty="0" smtClean="0"/>
              <a:t>for production of documents</a:t>
            </a:r>
          </a:p>
          <a:p>
            <a:pPr lvl="1"/>
            <a:r>
              <a:rPr lang="en-AU" dirty="0" smtClean="0"/>
              <a:t>to attend and give evidence</a:t>
            </a:r>
          </a:p>
          <a:p>
            <a:r>
              <a:rPr lang="en-AU" dirty="0" smtClean="0"/>
              <a:t>court issues at request of a party to proceedings</a:t>
            </a:r>
          </a:p>
          <a:p>
            <a:r>
              <a:rPr lang="en-AU" dirty="0"/>
              <a:t>e</a:t>
            </a:r>
            <a:r>
              <a:rPr lang="en-AU" dirty="0" smtClean="0"/>
              <a:t>xceptions (subpoenas for production)</a:t>
            </a:r>
            <a:endParaRPr lang="en-AU" dirty="0" smtClean="0"/>
          </a:p>
          <a:p>
            <a:pPr lvl="1"/>
            <a:r>
              <a:rPr lang="en-AU" dirty="0" smtClean="0"/>
              <a:t>if </a:t>
            </a:r>
            <a:r>
              <a:rPr lang="en-AU" dirty="0"/>
              <a:t>o</a:t>
            </a:r>
            <a:r>
              <a:rPr lang="en-AU" dirty="0" smtClean="0"/>
              <a:t>ppressive (</a:t>
            </a:r>
            <a:r>
              <a:rPr lang="en-AU" dirty="0" smtClean="0"/>
              <a:t>overbroad/non-specific, </a:t>
            </a:r>
            <a:r>
              <a:rPr lang="en-AU" dirty="0" smtClean="0"/>
              <a:t>“fishing,” </a:t>
            </a:r>
            <a:r>
              <a:rPr lang="en-AU" dirty="0" smtClean="0"/>
              <a:t>costs not </a:t>
            </a:r>
            <a:r>
              <a:rPr lang="en-AU" dirty="0"/>
              <a:t>paid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privilege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Subpoenas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5699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someone has </a:t>
            </a:r>
            <a:r>
              <a:rPr lang="en-AU" dirty="0" smtClean="0"/>
              <a:t>information to identify </a:t>
            </a:r>
            <a:r>
              <a:rPr lang="en-AU" dirty="0" smtClean="0"/>
              <a:t>unknown defendant</a:t>
            </a:r>
            <a:endParaRPr lang="en-AU" dirty="0" smtClean="0"/>
          </a:p>
          <a:p>
            <a:pPr lvl="1"/>
            <a:r>
              <a:rPr lang="en-AU" dirty="0" err="1"/>
              <a:t>eg</a:t>
            </a:r>
            <a:r>
              <a:rPr lang="en-AU" dirty="0"/>
              <a:t>, vehicle owner from registration: </a:t>
            </a:r>
            <a:r>
              <a:rPr lang="en-AU" dirty="0" err="1"/>
              <a:t>Dept</a:t>
            </a:r>
            <a:r>
              <a:rPr lang="en-AU" dirty="0"/>
              <a:t> of Transport</a:t>
            </a:r>
          </a:p>
          <a:p>
            <a:pPr lvl="1"/>
            <a:r>
              <a:rPr lang="en-AU" dirty="0" err="1" smtClean="0"/>
              <a:t>eg</a:t>
            </a:r>
            <a:r>
              <a:rPr lang="en-AU" dirty="0" smtClean="0"/>
              <a:t>, customer from IP address: ISP</a:t>
            </a:r>
          </a:p>
          <a:p>
            <a:r>
              <a:rPr lang="en-AU" dirty="0" smtClean="0"/>
              <a:t>by </a:t>
            </a:r>
            <a:r>
              <a:rPr lang="en-AU" dirty="0" smtClean="0"/>
              <a:t>subpoena (Qld) or application under special </a:t>
            </a:r>
            <a:r>
              <a:rPr lang="en-AU" dirty="0" smtClean="0"/>
              <a:t>court rule</a:t>
            </a:r>
          </a:p>
          <a:p>
            <a:pPr lvl="1"/>
            <a:r>
              <a:rPr lang="en-AU" dirty="0" smtClean="0"/>
              <a:t>must have (civil) legal claim</a:t>
            </a:r>
          </a:p>
          <a:p>
            <a:pPr lvl="1"/>
            <a:r>
              <a:rPr lang="en-AU" dirty="0" smtClean="0"/>
              <a:t>must show subpoena recipient has relevant information</a:t>
            </a:r>
          </a:p>
          <a:p>
            <a:pPr lvl="1"/>
            <a:r>
              <a:rPr lang="en-AU" dirty="0" smtClean="0"/>
              <a:t>must be highly specific (</a:t>
            </a:r>
            <a:r>
              <a:rPr lang="en-AU" dirty="0" err="1" smtClean="0"/>
              <a:t>eg</a:t>
            </a:r>
            <a:r>
              <a:rPr lang="en-AU" dirty="0" smtClean="0"/>
              <a:t>, dates and times)</a:t>
            </a:r>
          </a:p>
          <a:p>
            <a:pPr lvl="1"/>
            <a:r>
              <a:rPr lang="en-AU" dirty="0" smtClean="0"/>
              <a:t>large organisations (</a:t>
            </a:r>
            <a:r>
              <a:rPr lang="en-AU" dirty="0" err="1" smtClean="0"/>
              <a:t>eg</a:t>
            </a:r>
            <a:r>
              <a:rPr lang="en-AU" dirty="0" smtClean="0"/>
              <a:t>, ISPs) have special groups to manage</a:t>
            </a:r>
            <a:endParaRPr lang="en-A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Identity discovery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1351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-236562"/>
            <a:ext cx="4154128" cy="58791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-355069"/>
            <a:ext cx="4154128" cy="587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75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-380578"/>
            <a:ext cx="4531776" cy="641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81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numbered, stamped by court?</a:t>
            </a:r>
          </a:p>
          <a:p>
            <a:r>
              <a:rPr lang="en-AU" dirty="0" smtClean="0"/>
              <a:t>addressed to an individual?</a:t>
            </a:r>
          </a:p>
          <a:p>
            <a:r>
              <a:rPr lang="en-AU" dirty="0" smtClean="0"/>
              <a:t>specific?</a:t>
            </a:r>
          </a:p>
          <a:p>
            <a:r>
              <a:rPr lang="en-AU" dirty="0" smtClean="0"/>
              <a:t>reasonable costs covered?</a:t>
            </a:r>
          </a:p>
          <a:p>
            <a:r>
              <a:rPr lang="en-AU" dirty="0" smtClean="0"/>
              <a:t>reasonable time allowed? (particularly if interstate)</a:t>
            </a:r>
          </a:p>
          <a:p>
            <a:r>
              <a:rPr lang="en-AU" dirty="0" smtClean="0"/>
              <a:t>manage for time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If you receive a subpoena / discovery notice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07552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2580</TotalTime>
  <Words>531</Words>
  <Application>Microsoft Office PowerPoint</Application>
  <PresentationFormat>On-screen Show (16:9)</PresentationFormat>
  <Paragraphs>88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Data sovereignty</vt:lpstr>
      <vt:lpstr>Data sovereignty</vt:lpstr>
      <vt:lpstr>Regulatory access</vt:lpstr>
      <vt:lpstr>Litigation disclosure</vt:lpstr>
      <vt:lpstr>Subpoenas</vt:lpstr>
      <vt:lpstr>Identity discovery</vt:lpstr>
      <vt:lpstr>PowerPoint Presentation</vt:lpstr>
      <vt:lpstr>PowerPoint Presentation</vt:lpstr>
      <vt:lpstr>If you receive a subpoena / discovery notice</vt:lpstr>
      <vt:lpstr>Civil search orders (“anton piller” orders)</vt:lpstr>
      <vt:lpstr>PowerPoint Presentation</vt:lpstr>
      <vt:lpstr>If you are subject to a civil search order</vt:lpstr>
      <vt:lpstr>Agency and police warrants</vt:lpstr>
      <vt:lpstr>What if you’re the subject of a warrant</vt:lpstr>
      <vt:lpstr>International issues</vt:lpstr>
      <vt:lpstr>Practical responses to enforcement requests</vt:lpstr>
      <vt:lpstr>Thank you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Sefton</dc:creator>
  <cp:keywords>Privacy review</cp:keywords>
  <cp:lastModifiedBy>Patrick Sefton</cp:lastModifiedBy>
  <cp:revision>206</cp:revision>
  <dcterms:created xsi:type="dcterms:W3CDTF">2012-03-15T01:05:20Z</dcterms:created>
  <dcterms:modified xsi:type="dcterms:W3CDTF">2013-04-18T05:19:38Z</dcterms:modified>
</cp:coreProperties>
</file>