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handoutMasterIdLst>
    <p:handoutMasterId r:id="rId30"/>
  </p:handoutMasterIdLst>
  <p:sldIdLst>
    <p:sldId id="256" r:id="rId2"/>
    <p:sldId id="287" r:id="rId3"/>
    <p:sldId id="290" r:id="rId4"/>
    <p:sldId id="261" r:id="rId5"/>
    <p:sldId id="263" r:id="rId6"/>
    <p:sldId id="264" r:id="rId7"/>
    <p:sldId id="297" r:id="rId8"/>
    <p:sldId id="260" r:id="rId9"/>
    <p:sldId id="266" r:id="rId10"/>
    <p:sldId id="267" r:id="rId11"/>
    <p:sldId id="306" r:id="rId12"/>
    <p:sldId id="307" r:id="rId13"/>
    <p:sldId id="309" r:id="rId14"/>
    <p:sldId id="308" r:id="rId15"/>
    <p:sldId id="271" r:id="rId16"/>
    <p:sldId id="275" r:id="rId17"/>
    <p:sldId id="276" r:id="rId18"/>
    <p:sldId id="301" r:id="rId19"/>
    <p:sldId id="310" r:id="rId20"/>
    <p:sldId id="300" r:id="rId21"/>
    <p:sldId id="311" r:id="rId22"/>
    <p:sldId id="299" r:id="rId23"/>
    <p:sldId id="305" r:id="rId24"/>
    <p:sldId id="304" r:id="rId25"/>
    <p:sldId id="302" r:id="rId26"/>
    <p:sldId id="303"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78405" autoAdjust="0"/>
  </p:normalViewPr>
  <p:slideViewPr>
    <p:cSldViewPr>
      <p:cViewPr varScale="1">
        <p:scale>
          <a:sx n="61" d="100"/>
          <a:sy n="61" d="100"/>
        </p:scale>
        <p:origin x="-1680" y="-90"/>
      </p:cViewPr>
      <p:guideLst>
        <p:guide orient="horz" pos="2160"/>
        <p:guide pos="2880"/>
      </p:guideLst>
    </p:cSldViewPr>
  </p:slideViewPr>
  <p:outlineViewPr>
    <p:cViewPr>
      <p:scale>
        <a:sx n="33" d="100"/>
        <a:sy n="33" d="100"/>
      </p:scale>
      <p:origin x="0" y="1572"/>
    </p:cViewPr>
  </p:outlineViewPr>
  <p:notesTextViewPr>
    <p:cViewPr>
      <p:scale>
        <a:sx n="1" d="1"/>
        <a:sy n="1" d="1"/>
      </p:scale>
      <p:origin x="0" y="0"/>
    </p:cViewPr>
  </p:notesTextViewPr>
  <p:sorterViewPr>
    <p:cViewPr>
      <p:scale>
        <a:sx n="100" d="100"/>
        <a:sy n="100" d="100"/>
      </p:scale>
      <p:origin x="0" y="2952"/>
    </p:cViewPr>
  </p:sorterViewPr>
  <p:notesViewPr>
    <p:cSldViewPr>
      <p:cViewPr varScale="1">
        <p:scale>
          <a:sx n="60" d="100"/>
          <a:sy n="60" d="100"/>
        </p:scale>
        <p:origin x="-273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A7F57F-D98C-4317-A486-502D6CF7ACFE}" type="datetimeFigureOut">
              <a:rPr lang="en-AU" smtClean="0"/>
              <a:t>23/03/2012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655826-EEE3-4FB9-B9F8-215FF43FED6C}" type="slidenum">
              <a:rPr lang="en-AU" smtClean="0"/>
              <a:t>‹#›</a:t>
            </a:fld>
            <a:endParaRPr lang="en-AU"/>
          </a:p>
        </p:txBody>
      </p:sp>
    </p:spTree>
    <p:extLst>
      <p:ext uri="{BB962C8B-B14F-4D97-AF65-F5344CB8AC3E}">
        <p14:creationId xmlns:p14="http://schemas.microsoft.com/office/powerpoint/2010/main" val="2445884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E0DAB-4092-497A-9893-22B1A2BD6A2C}" type="datetimeFigureOut">
              <a:rPr lang="en-AU" smtClean="0"/>
              <a:t>23/03/2012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5B8CF-A05A-45CB-8A37-70AF153C8D8E}" type="slidenum">
              <a:rPr lang="en-AU" smtClean="0"/>
              <a:t>‹#›</a:t>
            </a:fld>
            <a:endParaRPr lang="en-AU"/>
          </a:p>
        </p:txBody>
      </p:sp>
    </p:spTree>
    <p:extLst>
      <p:ext uri="{BB962C8B-B14F-4D97-AF65-F5344CB8AC3E}">
        <p14:creationId xmlns:p14="http://schemas.microsoft.com/office/powerpoint/2010/main" val="16935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2011 survey of law </a:t>
            </a:r>
            <a:r>
              <a:rPr lang="en-AU" b="1" dirty="0" smtClean="0"/>
              <a:t>firm</a:t>
            </a:r>
            <a:r>
              <a:rPr lang="en-AU" dirty="0" smtClean="0"/>
              <a:t> technology decision-makers, from International Legal Technology Association’s “Technology Purchasing Survey” 2011</a:t>
            </a:r>
          </a:p>
          <a:p>
            <a:endParaRPr lang="en-AU" dirty="0" smtClean="0"/>
          </a:p>
          <a:p>
            <a:r>
              <a:rPr lang="en-AU" dirty="0" smtClean="0"/>
              <a:t>Tell story of clinical system implementation “can I read</a:t>
            </a:r>
            <a:r>
              <a:rPr lang="en-AU" baseline="0" dirty="0" smtClean="0"/>
              <a:t> the notes on my </a:t>
            </a:r>
            <a:r>
              <a:rPr lang="en-AU" baseline="0" dirty="0" err="1" smtClean="0"/>
              <a:t>iPad</a:t>
            </a:r>
            <a:r>
              <a:rPr lang="en-AU" baseline="0" dirty="0" smtClean="0"/>
              <a:t>?”</a:t>
            </a:r>
          </a:p>
          <a:p>
            <a:endParaRPr lang="en-AU" baseline="0" dirty="0" smtClean="0"/>
          </a:p>
          <a:p>
            <a:r>
              <a:rPr lang="en-AU" baseline="0" dirty="0" smtClean="0"/>
              <a:t>Note only 11% plan to provide tablets, 55% say employees can BYOD and firm will support</a:t>
            </a:r>
          </a:p>
          <a:p>
            <a:endParaRPr lang="en-AU" baseline="0" dirty="0" smtClean="0"/>
          </a:p>
          <a:p>
            <a:r>
              <a:rPr lang="en-AU" baseline="0" dirty="0" smtClean="0"/>
              <a:t>What’s missing: ANY kind of basic, licensed software package … no one is saying the next version of Office is going to be exciting</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3</a:t>
            </a:fld>
            <a:endParaRPr lang="en-AU"/>
          </a:p>
        </p:txBody>
      </p:sp>
    </p:spTree>
    <p:extLst>
      <p:ext uri="{BB962C8B-B14F-4D97-AF65-F5344CB8AC3E}">
        <p14:creationId xmlns:p14="http://schemas.microsoft.com/office/powerpoint/2010/main" val="163974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12</a:t>
            </a:fld>
            <a:endParaRPr lang="en-AU"/>
          </a:p>
        </p:txBody>
      </p:sp>
    </p:spTree>
    <p:extLst>
      <p:ext uri="{BB962C8B-B14F-4D97-AF65-F5344CB8AC3E}">
        <p14:creationId xmlns:p14="http://schemas.microsoft.com/office/powerpoint/2010/main" val="1699504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13</a:t>
            </a:fld>
            <a:endParaRPr lang="en-AU"/>
          </a:p>
        </p:txBody>
      </p:sp>
    </p:spTree>
    <p:extLst>
      <p:ext uri="{BB962C8B-B14F-4D97-AF65-F5344CB8AC3E}">
        <p14:creationId xmlns:p14="http://schemas.microsoft.com/office/powerpoint/2010/main" val="169950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14</a:t>
            </a:fld>
            <a:endParaRPr lang="en-AU"/>
          </a:p>
        </p:txBody>
      </p:sp>
    </p:spTree>
    <p:extLst>
      <p:ext uri="{BB962C8B-B14F-4D97-AF65-F5344CB8AC3E}">
        <p14:creationId xmlns:p14="http://schemas.microsoft.com/office/powerpoint/2010/main" val="1699504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Good metaphor is an outsourced file storage and management company (</a:t>
            </a:r>
            <a:r>
              <a:rPr lang="en-AU" dirty="0" err="1" smtClean="0"/>
              <a:t>eg</a:t>
            </a:r>
            <a:r>
              <a:rPr lang="en-AU" dirty="0" smtClean="0"/>
              <a:t> sending all your files to Recall, because you don’t want</a:t>
            </a:r>
            <a:r>
              <a:rPr lang="en-AU" baseline="0" dirty="0" smtClean="0"/>
              <a:t> to pay for file storage space in your office) BUT they store your files in different locations in the warehouse a page at a time and only they know how to re-assemble them.  Oh, and they outsourced the actual warehouse, and it’s in the Ukraine.</a:t>
            </a:r>
          </a:p>
          <a:p>
            <a:endParaRPr lang="en-AU" baseline="0" dirty="0" smtClean="0"/>
          </a:p>
          <a:p>
            <a:r>
              <a:rPr lang="en-AU" dirty="0" smtClean="0"/>
              <a:t>Right and continuity of access:</a:t>
            </a:r>
            <a:r>
              <a:rPr lang="en-AU" baseline="0" dirty="0" smtClean="0"/>
              <a:t> </a:t>
            </a:r>
            <a:r>
              <a:rPr lang="en-AU" dirty="0" smtClean="0"/>
              <a:t>contract should allow access / take copy / periodically obtain copy of data</a:t>
            </a:r>
          </a:p>
          <a:p>
            <a:r>
              <a:rPr lang="en-AU" dirty="0" smtClean="0"/>
              <a:t>should be provided in an appropriate exchange format</a:t>
            </a:r>
          </a:p>
          <a:p>
            <a:r>
              <a:rPr lang="en-AU" dirty="0" smtClean="0"/>
              <a:t>may be different from provider’s own internal format, which may be proprietary</a:t>
            </a:r>
          </a:p>
          <a:p>
            <a:r>
              <a:rPr lang="en-AU" dirty="0" smtClean="0"/>
              <a:t>should address insolvency, control change</a:t>
            </a:r>
          </a:p>
          <a:p>
            <a:endParaRPr lang="en-AU" dirty="0" smtClean="0"/>
          </a:p>
          <a:p>
            <a:r>
              <a:rPr lang="en-AU" dirty="0" smtClean="0"/>
              <a:t>Of course, </a:t>
            </a:r>
            <a:r>
              <a:rPr lang="en-AU" i="1" dirty="0" smtClean="0"/>
              <a:t>Legal Profession (Solicitors) Rule 2007</a:t>
            </a:r>
            <a:br>
              <a:rPr lang="en-AU" i="1" dirty="0" smtClean="0"/>
            </a:br>
            <a:r>
              <a:rPr lang="en-AU" dirty="0" smtClean="0"/>
              <a:t>Rule 3 – Confidentiality:</a:t>
            </a:r>
            <a:r>
              <a:rPr lang="en-AU" baseline="0" dirty="0" smtClean="0"/>
              <a:t> </a:t>
            </a:r>
            <a:r>
              <a:rPr lang="en-AU" dirty="0" smtClean="0"/>
              <a:t>prohibits disclosure of confidential client information without client authorisation</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15</a:t>
            </a:fld>
            <a:endParaRPr lang="en-AU"/>
          </a:p>
        </p:txBody>
      </p:sp>
    </p:spTree>
    <p:extLst>
      <p:ext uri="{BB962C8B-B14F-4D97-AF65-F5344CB8AC3E}">
        <p14:creationId xmlns:p14="http://schemas.microsoft.com/office/powerpoint/2010/main" val="202312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special provisions about cross-border transfers</a:t>
            </a:r>
          </a:p>
          <a:p>
            <a:r>
              <a:rPr lang="en-AU" sz="1200" b="0" i="0" u="none" strike="noStrike" kern="1200" baseline="0" dirty="0" smtClean="0">
                <a:solidFill>
                  <a:schemeClr val="tx1"/>
                </a:solidFill>
                <a:latin typeface="+mn-lt"/>
                <a:ea typeface="+mn-ea"/>
                <a:cs typeface="+mn-cs"/>
              </a:rPr>
              <a:t>by agencies (s33 Information Privacy Act 2009 (Qld))</a:t>
            </a:r>
          </a:p>
          <a:p>
            <a:r>
              <a:rPr lang="en-AU" sz="1200" b="0" i="0" u="none" strike="noStrike" kern="1200" baseline="0" dirty="0" smtClean="0">
                <a:solidFill>
                  <a:schemeClr val="tx1"/>
                </a:solidFill>
                <a:latin typeface="+mn-lt"/>
                <a:ea typeface="+mn-ea"/>
                <a:cs typeface="+mn-cs"/>
              </a:rPr>
              <a:t>consent/authorisation by law/serious threat to life/health/safety/welfare, or at least 2 of the following:</a:t>
            </a:r>
          </a:p>
          <a:p>
            <a:r>
              <a:rPr lang="en-AU" sz="1200" b="0" i="0" u="none" strike="noStrike" kern="1200" baseline="0" dirty="0" smtClean="0">
                <a:solidFill>
                  <a:schemeClr val="tx1"/>
                </a:solidFill>
                <a:latin typeface="+mn-lt"/>
                <a:ea typeface="+mn-ea"/>
                <a:cs typeface="+mn-cs"/>
              </a:rPr>
              <a:t> equivalent treatment</a:t>
            </a:r>
          </a:p>
          <a:p>
            <a:r>
              <a:rPr lang="en-AU" sz="1200" b="0" i="0" u="none" strike="noStrike" kern="1200" baseline="0" dirty="0" smtClean="0">
                <a:solidFill>
                  <a:schemeClr val="tx1"/>
                </a:solidFill>
                <a:latin typeface="+mn-lt"/>
                <a:ea typeface="+mn-ea"/>
                <a:cs typeface="+mn-cs"/>
              </a:rPr>
              <a:t> necessity</a:t>
            </a:r>
          </a:p>
          <a:p>
            <a:r>
              <a:rPr lang="en-AU" sz="1200" b="0" i="0" u="none" strike="noStrike" kern="1200" baseline="0" dirty="0" smtClean="0">
                <a:solidFill>
                  <a:schemeClr val="tx1"/>
                </a:solidFill>
                <a:latin typeface="+mn-lt"/>
                <a:ea typeface="+mn-ea"/>
                <a:cs typeface="+mn-cs"/>
              </a:rPr>
              <a:t> individual benefits, consent impracticable &amp; likely</a:t>
            </a:r>
          </a:p>
          <a:p>
            <a:r>
              <a:rPr lang="en-AU" sz="1200" b="0" i="0" u="none" strike="noStrike" kern="1200" baseline="0" dirty="0" smtClean="0">
                <a:solidFill>
                  <a:schemeClr val="tx1"/>
                </a:solidFill>
                <a:latin typeface="+mn-lt"/>
                <a:ea typeface="+mn-ea"/>
                <a:cs typeface="+mn-cs"/>
              </a:rPr>
              <a:t> reasonable steps to protect</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16</a:t>
            </a:fld>
            <a:endParaRPr lang="en-AU"/>
          </a:p>
        </p:txBody>
      </p:sp>
    </p:spTree>
    <p:extLst>
      <p:ext uri="{BB962C8B-B14F-4D97-AF65-F5344CB8AC3E}">
        <p14:creationId xmlns:p14="http://schemas.microsoft.com/office/powerpoint/2010/main" val="3522491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was some</a:t>
            </a:r>
            <a:r>
              <a:rPr lang="en-AU" baseline="0" dirty="0" smtClean="0"/>
              <a:t> minor hysteria last year when Microsoft launched its Office 365 cloud product, and some enterprising journalist asked Microsoft in the UK whether, because they were a US company, customers’ data would be subject to access under the Patriot Act (“</a:t>
            </a:r>
            <a:r>
              <a:rPr lang="en-AU" dirty="0" smtClean="0">
                <a:effectLst/>
              </a:rPr>
              <a:t>Uniting (and) Strengthening America (by) Providing Appropriate Tools Required (to) Intercept (and) </a:t>
            </a:r>
            <a:r>
              <a:rPr lang="en-AU" i="0" dirty="0" smtClean="0">
                <a:effectLst/>
              </a:rPr>
              <a:t>Obstruct Terrorism Act of 2001”), and Microsoft said yes it would.</a:t>
            </a:r>
          </a:p>
          <a:p>
            <a:endParaRPr lang="en-AU" i="0" dirty="0" smtClean="0">
              <a:effectLst/>
            </a:endParaRPr>
          </a:p>
          <a:p>
            <a:r>
              <a:rPr lang="en-AU" i="0" dirty="0" smtClean="0">
                <a:effectLst/>
              </a:rPr>
              <a:t>It turns out that’s right, but it was probably always the case, even in the</a:t>
            </a:r>
            <a:r>
              <a:rPr lang="en-AU" i="0" baseline="0" dirty="0" smtClean="0">
                <a:effectLst/>
              </a:rPr>
              <a:t> absence of the Patriot Act, and that other countries including Australia have that right as well when investigating criminal behaviour.</a:t>
            </a:r>
            <a:endParaRPr lang="en-AU" i="0" dirty="0" smtClean="0">
              <a:effectLst/>
            </a:endParaRPr>
          </a:p>
          <a:p>
            <a:endParaRPr lang="en-AU" i="0" dirty="0" smtClean="0">
              <a:effectLst/>
            </a:endParaRPr>
          </a:p>
          <a:p>
            <a:r>
              <a:rPr lang="en-AU" i="0" dirty="0" smtClean="0">
                <a:effectLst/>
              </a:rPr>
              <a:t>Incidentally (and ironically), does anyone know how the Sept 11 conspirators communicated with one another?  Hotmail (save as draft)</a:t>
            </a:r>
            <a:endParaRPr lang="en-AU" i="0" dirty="0"/>
          </a:p>
        </p:txBody>
      </p:sp>
      <p:sp>
        <p:nvSpPr>
          <p:cNvPr id="4" name="Slide Number Placeholder 3"/>
          <p:cNvSpPr>
            <a:spLocks noGrp="1"/>
          </p:cNvSpPr>
          <p:nvPr>
            <p:ph type="sldNum" sz="quarter" idx="10"/>
          </p:nvPr>
        </p:nvSpPr>
        <p:spPr/>
        <p:txBody>
          <a:bodyPr/>
          <a:lstStyle/>
          <a:p>
            <a:fld id="{D1D5B8CF-A05A-45CB-8A37-70AF153C8D8E}" type="slidenum">
              <a:rPr lang="en-AU" smtClean="0"/>
              <a:t>17</a:t>
            </a:fld>
            <a:endParaRPr lang="en-AU"/>
          </a:p>
        </p:txBody>
      </p:sp>
    </p:spTree>
    <p:extLst>
      <p:ext uri="{BB962C8B-B14F-4D97-AF65-F5344CB8AC3E}">
        <p14:creationId xmlns:p14="http://schemas.microsoft.com/office/powerpoint/2010/main" val="4284695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About 150M smartphones shipped</a:t>
            </a:r>
            <a:r>
              <a:rPr lang="en-AU" baseline="0" dirty="0" smtClean="0"/>
              <a:t> in Q4-2011 (Samsung 23%, Apple 24%);  year-on-year growth 58%</a:t>
            </a:r>
          </a:p>
          <a:p>
            <a:r>
              <a:rPr lang="en-AU" baseline="0" dirty="0" smtClean="0"/>
              <a:t>Quote is from Morgan Stanley report on internet trends</a:t>
            </a:r>
            <a:endParaRPr lang="en-AU" dirty="0" smtClean="0"/>
          </a:p>
          <a:p>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18</a:t>
            </a:fld>
            <a:endParaRPr lang="en-AU"/>
          </a:p>
        </p:txBody>
      </p:sp>
    </p:spTree>
    <p:extLst>
      <p:ext uri="{BB962C8B-B14F-4D97-AF65-F5344CB8AC3E}">
        <p14:creationId xmlns:p14="http://schemas.microsoft.com/office/powerpoint/2010/main" val="2906205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you will still need an assistant or a PC or at least a keyboard</a:t>
            </a:r>
          </a:p>
          <a:p>
            <a:endParaRPr lang="en-AU" sz="1200" dirty="0" smtClean="0"/>
          </a:p>
          <a:p>
            <a:r>
              <a:rPr lang="en-AU" sz="1200" dirty="0" smtClean="0"/>
              <a:t>Workflow: think about the paper in your life</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21</a:t>
            </a:fld>
            <a:endParaRPr lang="en-AU"/>
          </a:p>
        </p:txBody>
      </p:sp>
    </p:spTree>
    <p:extLst>
      <p:ext uri="{BB962C8B-B14F-4D97-AF65-F5344CB8AC3E}">
        <p14:creationId xmlns:p14="http://schemas.microsoft.com/office/powerpoint/2010/main" val="2784545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Wireless access point spoofing</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t>Firesheep</a:t>
            </a:r>
            <a:r>
              <a:rPr lang="en-AU" dirty="0" smtClean="0"/>
              <a:t> “one click” HTTP session</a:t>
            </a:r>
            <a:r>
              <a:rPr lang="en-AU" baseline="0" dirty="0" smtClean="0"/>
              <a:t> hijacking</a:t>
            </a:r>
          </a:p>
          <a:p>
            <a:r>
              <a:rPr lang="en-AU" dirty="0" smtClean="0"/>
              <a:t>NB</a:t>
            </a:r>
            <a:r>
              <a:rPr lang="en-AU" baseline="0" dirty="0" smtClean="0"/>
              <a:t> </a:t>
            </a:r>
            <a:r>
              <a:rPr lang="en-AU" dirty="0" smtClean="0"/>
              <a:t>Offence</a:t>
            </a:r>
            <a:r>
              <a:rPr lang="en-AU" baseline="0" dirty="0" smtClean="0"/>
              <a:t> under s408E of the Queensland Criminal Code “restricted access computer”</a:t>
            </a:r>
            <a:endParaRPr lang="en-AU" dirty="0" smtClean="0"/>
          </a:p>
        </p:txBody>
      </p:sp>
      <p:sp>
        <p:nvSpPr>
          <p:cNvPr id="4" name="Slide Number Placeholder 3"/>
          <p:cNvSpPr>
            <a:spLocks noGrp="1"/>
          </p:cNvSpPr>
          <p:nvPr>
            <p:ph type="sldNum" sz="quarter" idx="10"/>
          </p:nvPr>
        </p:nvSpPr>
        <p:spPr/>
        <p:txBody>
          <a:bodyPr/>
          <a:lstStyle/>
          <a:p>
            <a:fld id="{D1D5B8CF-A05A-45CB-8A37-70AF153C8D8E}" type="slidenum">
              <a:rPr lang="en-AU" smtClean="0"/>
              <a:t>22</a:t>
            </a:fld>
            <a:endParaRPr lang="en-AU"/>
          </a:p>
        </p:txBody>
      </p:sp>
    </p:spTree>
    <p:extLst>
      <p:ext uri="{BB962C8B-B14F-4D97-AF65-F5344CB8AC3E}">
        <p14:creationId xmlns:p14="http://schemas.microsoft.com/office/powerpoint/2010/main" val="200064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Intellidox</a:t>
            </a:r>
            <a:r>
              <a:rPr lang="en-AU" dirty="0" smtClean="0"/>
              <a:t> announced</a:t>
            </a:r>
            <a:r>
              <a:rPr lang="en-AU" baseline="0" dirty="0" smtClean="0"/>
              <a:t> it was offering a cloud-based document automation system earlier this month</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23</a:t>
            </a:fld>
            <a:endParaRPr lang="en-AU"/>
          </a:p>
        </p:txBody>
      </p:sp>
    </p:spTree>
    <p:extLst>
      <p:ext uri="{BB962C8B-B14F-4D97-AF65-F5344CB8AC3E}">
        <p14:creationId xmlns:p14="http://schemas.microsoft.com/office/powerpoint/2010/main" val="180394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data hosting, application hosting, ICT managed services, ASP services, software-as-a-service, platform-as-a-service, infrastructure-as-a-service, utility computing</a:t>
            </a:r>
          </a:p>
          <a:p>
            <a:r>
              <a:rPr lang="en-AU" dirty="0" smtClean="0"/>
              <a:t>Deal with ICT Managed Services in a bit</a:t>
            </a:r>
            <a:r>
              <a:rPr lang="en-AU" baseline="0" dirty="0" smtClean="0"/>
              <a:t> more detail.  Closer relationship.  An outsource.  You will get a contact/relationship manager who will manage the provision of services on external infrastructure for your business.  Typically used for the outsource of an existing IT function.</a:t>
            </a:r>
          </a:p>
          <a:p>
            <a:endParaRPr lang="en-AU" baseline="0" dirty="0" smtClean="0"/>
          </a:p>
          <a:p>
            <a:r>
              <a:rPr lang="en-AU" baseline="0" dirty="0" smtClean="0"/>
              <a:t>Distinguish from “cloud” in the sense that cloud is usually a little more “self-serve”</a:t>
            </a:r>
            <a:endParaRPr lang="en-AU" dirty="0" smtClean="0"/>
          </a:p>
        </p:txBody>
      </p:sp>
      <p:sp>
        <p:nvSpPr>
          <p:cNvPr id="4" name="Slide Number Placeholder 3"/>
          <p:cNvSpPr>
            <a:spLocks noGrp="1"/>
          </p:cNvSpPr>
          <p:nvPr>
            <p:ph type="sldNum" sz="quarter" idx="10"/>
          </p:nvPr>
        </p:nvSpPr>
        <p:spPr/>
        <p:txBody>
          <a:bodyPr/>
          <a:lstStyle/>
          <a:p>
            <a:fld id="{D1D5B8CF-A05A-45CB-8A37-70AF153C8D8E}" type="slidenum">
              <a:rPr lang="en-AU" smtClean="0"/>
              <a:t>4</a:t>
            </a:fld>
            <a:endParaRPr lang="en-AU"/>
          </a:p>
        </p:txBody>
      </p:sp>
    </p:spTree>
    <p:extLst>
      <p:ext uri="{BB962C8B-B14F-4D97-AF65-F5344CB8AC3E}">
        <p14:creationId xmlns:p14="http://schemas.microsoft.com/office/powerpoint/2010/main" val="374134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Richard Susskind</a:t>
            </a:r>
            <a:r>
              <a:rPr lang="en-AU" baseline="0" dirty="0" smtClean="0"/>
              <a:t> d</a:t>
            </a:r>
            <a:r>
              <a:rPr lang="en-AU" dirty="0" smtClean="0"/>
              <a:t>evelops the idea that legal services range from completely bespoke,</a:t>
            </a:r>
            <a:r>
              <a:rPr lang="en-AU" baseline="0" dirty="0" smtClean="0"/>
              <a:t> through standardised, systematised, packaged, to commoditised (and then automated??).  But good lawyers can innovate all along the way as well as just at the “top end,” but more by managing process and exploiting technology.</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24</a:t>
            </a:fld>
            <a:endParaRPr lang="en-AU"/>
          </a:p>
        </p:txBody>
      </p:sp>
    </p:spTree>
    <p:extLst>
      <p:ext uri="{BB962C8B-B14F-4D97-AF65-F5344CB8AC3E}">
        <p14:creationId xmlns:p14="http://schemas.microsoft.com/office/powerpoint/2010/main" val="170068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combines individually powerful reasoning methods—decision trees, decision tables, if/then rules, calculations, weighted factors, </a:t>
            </a:r>
            <a:r>
              <a:rPr lang="en-AU" dirty="0" err="1" smtClean="0"/>
              <a:t>spreadsheets</a:t>
            </a:r>
            <a:r>
              <a:rPr lang="en-AU" dirty="0" smtClean="0"/>
              <a:t>, case-based reasoning and others—into a single expert engine that can manage problems of great complexity and subtlety for thousands of users and millions of transactions</a:t>
            </a:r>
          </a:p>
          <a:p>
            <a:endParaRPr lang="en-AU" dirty="0" smtClean="0"/>
          </a:p>
          <a:p>
            <a:r>
              <a:rPr lang="en-AU" dirty="0" err="1" smtClean="0"/>
              <a:t>Neota</a:t>
            </a:r>
            <a:r>
              <a:rPr lang="en-AU" dirty="0" smtClean="0"/>
              <a:t> Logic applications can be built to provide answers and guidance on topics such as these:</a:t>
            </a:r>
          </a:p>
          <a:p>
            <a:r>
              <a:rPr lang="en-AU" dirty="0" smtClean="0"/>
              <a:t> General Counsel</a:t>
            </a:r>
          </a:p>
          <a:p>
            <a:r>
              <a:rPr lang="en-AU" dirty="0" smtClean="0"/>
              <a:t> Cross-border insolvency risks</a:t>
            </a:r>
          </a:p>
          <a:p>
            <a:r>
              <a:rPr lang="en-AU" dirty="0" smtClean="0"/>
              <a:t> European and other data privacy regulations</a:t>
            </a:r>
          </a:p>
          <a:p>
            <a:r>
              <a:rPr lang="en-AU" dirty="0" smtClean="0"/>
              <a:t> Insider trading</a:t>
            </a:r>
          </a:p>
          <a:p>
            <a:r>
              <a:rPr lang="en-AU" dirty="0" smtClean="0"/>
              <a:t> Intellectual property processes: freedom to operate, patent prosecution</a:t>
            </a:r>
          </a:p>
          <a:p>
            <a:r>
              <a:rPr lang="en-AU" dirty="0" smtClean="0"/>
              <a:t> R&amp;D and investment tax credits</a:t>
            </a:r>
          </a:p>
          <a:p>
            <a:r>
              <a:rPr lang="en-AU" dirty="0" smtClean="0"/>
              <a:t> Restricted stock sales</a:t>
            </a:r>
          </a:p>
          <a:p>
            <a:r>
              <a:rPr lang="en-AU" dirty="0" smtClean="0"/>
              <a:t> Sales and use taxes</a:t>
            </a:r>
          </a:p>
          <a:p>
            <a:r>
              <a:rPr lang="en-AU" dirty="0" smtClean="0"/>
              <a:t> Transfer pricing</a:t>
            </a:r>
          </a:p>
          <a:p>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25</a:t>
            </a:fld>
            <a:endParaRPr lang="en-AU"/>
          </a:p>
        </p:txBody>
      </p:sp>
    </p:spTree>
    <p:extLst>
      <p:ext uri="{BB962C8B-B14F-4D97-AF65-F5344CB8AC3E}">
        <p14:creationId xmlns:p14="http://schemas.microsoft.com/office/powerpoint/2010/main" val="35988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B41D5F-694C-49DC-AC83-376ADD562DE5}" type="slidenum">
              <a:rPr lang="en-US"/>
              <a:pPr/>
              <a:t>5</a:t>
            </a:fld>
            <a:endParaRPr lang="en-US"/>
          </a:p>
        </p:txBody>
      </p:sp>
      <p:sp>
        <p:nvSpPr>
          <p:cNvPr id="27649" name="Rectangle 1"/>
          <p:cNvSpPr txBox="1">
            <a:spLocks noGrp="1" noRot="1" noChangeAspect="1" noChangeArrowheads="1"/>
          </p:cNvSpPr>
          <p:nvPr>
            <p:ph type="sldImg"/>
          </p:nvPr>
        </p:nvSpPr>
        <p:spPr bwMode="auto">
          <a:xfrm>
            <a:off x="1296988" y="955675"/>
            <a:ext cx="4262437" cy="31972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947620" y="4358165"/>
            <a:ext cx="4964202" cy="38381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545356-E63C-4A6D-A441-2CF8FB1CFC7B}" type="slidenum">
              <a:rPr lang="en-US"/>
              <a:pPr/>
              <a:t>6</a:t>
            </a:fld>
            <a:endParaRPr lang="en-US"/>
          </a:p>
        </p:txBody>
      </p:sp>
      <p:sp>
        <p:nvSpPr>
          <p:cNvPr id="28673" name="Rectangle 1"/>
          <p:cNvSpPr txBox="1">
            <a:spLocks noGrp="1" noRot="1" noChangeAspect="1" noChangeArrowheads="1"/>
          </p:cNvSpPr>
          <p:nvPr>
            <p:ph type="sldImg"/>
          </p:nvPr>
        </p:nvSpPr>
        <p:spPr bwMode="auto">
          <a:xfrm>
            <a:off x="1296988" y="955675"/>
            <a:ext cx="4262437" cy="31972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947620" y="4358165"/>
            <a:ext cx="4964202" cy="3760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Google’s </a:t>
            </a:r>
            <a:r>
              <a:rPr lang="en-US" dirty="0" smtClean="0"/>
              <a:t>(The </a:t>
            </a:r>
            <a:r>
              <a:rPr lang="en-US" dirty="0" err="1" smtClean="0"/>
              <a:t>Dalles</a:t>
            </a:r>
            <a:r>
              <a:rPr lang="en-US" dirty="0" smtClean="0"/>
              <a:t>) Oregon </a:t>
            </a:r>
            <a:r>
              <a:rPr lang="en-US" dirty="0" smtClean="0"/>
              <a:t>data </a:t>
            </a:r>
            <a:r>
              <a:rPr lang="en-US" dirty="0" err="1" smtClean="0"/>
              <a:t>centre</a:t>
            </a:r>
            <a:r>
              <a:rPr lang="en-US" baseline="0" dirty="0" smtClean="0"/>
              <a:t> </a:t>
            </a:r>
            <a:r>
              <a:rPr lang="en-US" dirty="0" smtClean="0"/>
              <a:t>on </a:t>
            </a:r>
            <a:r>
              <a:rPr lang="en-US" dirty="0" smtClean="0"/>
              <a:t>the </a:t>
            </a:r>
            <a:r>
              <a:rPr lang="en-US" dirty="0" smtClean="0"/>
              <a:t>Columbia river</a:t>
            </a:r>
            <a:endParaRPr lang="en-US" dirty="0" smtClean="0"/>
          </a:p>
          <a:p>
            <a:r>
              <a:rPr lang="en-US" dirty="0" smtClean="0"/>
              <a:t>Big warehouse full of commodity servers</a:t>
            </a:r>
          </a:p>
          <a:p>
            <a:r>
              <a:rPr lang="en-US" dirty="0" smtClean="0"/>
              <a:t>NB Google building USD120M</a:t>
            </a:r>
            <a:r>
              <a:rPr lang="en-US" baseline="0" dirty="0" smtClean="0"/>
              <a:t> </a:t>
            </a:r>
            <a:r>
              <a:rPr lang="en-US" dirty="0" smtClean="0"/>
              <a:t>DC in Singapore (+Taiwan and HK), operational by 2013.</a:t>
            </a:r>
            <a:r>
              <a:rPr lang="en-US" baseline="0" dirty="0" smtClean="0"/>
              <a:t>  NO DC in Australia.  Policy not to disclose where data is physically located</a:t>
            </a:r>
            <a:r>
              <a:rPr lang="en-US" baseline="0" dirty="0" smtClean="0"/>
              <a:t>.</a:t>
            </a:r>
          </a:p>
          <a:p>
            <a:r>
              <a:rPr lang="en-US" baseline="0" dirty="0" smtClean="0"/>
              <a:t>Amazon will tell you which CITY your DC is located in (but not a street address)</a:t>
            </a:r>
          </a:p>
          <a:p>
            <a:r>
              <a:rPr lang="en-US" baseline="0" dirty="0" smtClean="0"/>
              <a:t>Apple building multiple DCs in US (Oregon; North Carolina) including a massive 500,000sqft/78MW/USD1B facility in Maiden NC</a:t>
            </a:r>
          </a:p>
          <a:p>
            <a:r>
              <a:rPr lang="en-US" baseline="0" dirty="0" smtClean="0"/>
              <a:t>Cost drivers for DCs: tax breaks, land costs, power costs, communications</a:t>
            </a:r>
          </a:p>
          <a:p>
            <a:r>
              <a:rPr lang="en-US" baseline="0" dirty="0" smtClean="0"/>
              <a:t>Facebook’s standard facility layout uses 25MW</a:t>
            </a:r>
          </a:p>
          <a:p>
            <a:r>
              <a:rPr lang="en-US" baseline="0" dirty="0" smtClean="0"/>
              <a:t>Total about 2% of global power generation used by DCs.</a:t>
            </a:r>
            <a:endParaRPr lang="en-US" baseline="0" dirty="0" smtClean="0"/>
          </a:p>
          <a:p>
            <a:r>
              <a:rPr lang="en-US" dirty="0" smtClean="0"/>
              <a:t>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Relatively simple approach reflected in current</a:t>
            </a:r>
            <a:r>
              <a:rPr lang="en-AU" baseline="0" dirty="0" smtClean="0"/>
              <a:t> plans surveyed</a:t>
            </a:r>
            <a:endParaRPr lang="en-AU" dirty="0" smtClean="0"/>
          </a:p>
          <a:p>
            <a:endParaRPr lang="en-AU" dirty="0" smtClean="0"/>
          </a:p>
          <a:p>
            <a:r>
              <a:rPr lang="en-AU" dirty="0" smtClean="0"/>
              <a:t>Security and </a:t>
            </a:r>
            <a:r>
              <a:rPr lang="en-AU" dirty="0" err="1" smtClean="0"/>
              <a:t>confidentilaity</a:t>
            </a:r>
            <a:r>
              <a:rPr lang="en-AU" dirty="0" smtClean="0"/>
              <a:t> were first by a mile</a:t>
            </a:r>
          </a:p>
          <a:p>
            <a:r>
              <a:rPr lang="en-AU" dirty="0" smtClean="0"/>
              <a:t>Accessibility was a distant second</a:t>
            </a:r>
          </a:p>
          <a:p>
            <a:endParaRPr lang="en-AU" dirty="0" smtClean="0"/>
          </a:p>
        </p:txBody>
      </p:sp>
      <p:sp>
        <p:nvSpPr>
          <p:cNvPr id="4" name="Slide Number Placeholder 3"/>
          <p:cNvSpPr>
            <a:spLocks noGrp="1"/>
          </p:cNvSpPr>
          <p:nvPr>
            <p:ph type="sldNum" sz="quarter" idx="10"/>
          </p:nvPr>
        </p:nvSpPr>
        <p:spPr/>
        <p:txBody>
          <a:bodyPr/>
          <a:lstStyle/>
          <a:p>
            <a:fld id="{D1D5B8CF-A05A-45CB-8A37-70AF153C8D8E}" type="slidenum">
              <a:rPr lang="en-AU" smtClean="0"/>
              <a:t>7</a:t>
            </a:fld>
            <a:endParaRPr lang="en-AU"/>
          </a:p>
        </p:txBody>
      </p:sp>
    </p:spTree>
    <p:extLst>
      <p:ext uri="{BB962C8B-B14F-4D97-AF65-F5344CB8AC3E}">
        <p14:creationId xmlns:p14="http://schemas.microsoft.com/office/powerpoint/2010/main" val="146817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Dropbox</a:t>
            </a:r>
            <a:r>
              <a:rPr lang="en-AU" dirty="0" smtClean="0"/>
              <a:t> for storage slightly different model,</a:t>
            </a:r>
            <a:r>
              <a:rPr lang="en-AU" baseline="0" dirty="0" smtClean="0"/>
              <a:t> charging for storage ($20/100GB/month), or for teams ($13/user/month for 5 users)</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8</a:t>
            </a:fld>
            <a:endParaRPr lang="en-AU"/>
          </a:p>
        </p:txBody>
      </p:sp>
    </p:spTree>
    <p:extLst>
      <p:ext uri="{BB962C8B-B14F-4D97-AF65-F5344CB8AC3E}">
        <p14:creationId xmlns:p14="http://schemas.microsoft.com/office/powerpoint/2010/main" val="169950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synchronisation issues I mean making a copy on your notebook, and on a data stick, and</a:t>
            </a:r>
            <a:r>
              <a:rPr lang="en-AU" baseline="0" dirty="0" smtClean="0"/>
              <a:t> emailing it to yourself</a:t>
            </a:r>
          </a:p>
          <a:p>
            <a:r>
              <a:rPr lang="en-AU" baseline="0" dirty="0" smtClean="0"/>
              <a:t>About 2.3% of notebooks are lost or stolen each year (about 30M); 7% of notebooks lost/stolen in their useful life</a:t>
            </a:r>
          </a:p>
          <a:p>
            <a:r>
              <a:rPr lang="en-AU" baseline="0" dirty="0" smtClean="0"/>
              <a:t>An interesting stat: more than 1M notebooks are lost </a:t>
            </a:r>
            <a:r>
              <a:rPr lang="en-AU" i="1" baseline="0" dirty="0" smtClean="0"/>
              <a:t>just at airports</a:t>
            </a:r>
            <a:r>
              <a:rPr lang="en-AU" baseline="0" dirty="0" smtClean="0"/>
              <a:t> each year, ~60% are returned to lost-and-found, where almost none are claimed</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9</a:t>
            </a:fld>
            <a:endParaRPr lang="en-AU"/>
          </a:p>
        </p:txBody>
      </p:sp>
    </p:spTree>
    <p:extLst>
      <p:ext uri="{BB962C8B-B14F-4D97-AF65-F5344CB8AC3E}">
        <p14:creationId xmlns:p14="http://schemas.microsoft.com/office/powerpoint/2010/main" val="307050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“Three nines” availability is</a:t>
            </a:r>
            <a:r>
              <a:rPr lang="en-AU" baseline="0" dirty="0" smtClean="0"/>
              <a:t> about 40min/</a:t>
            </a:r>
            <a:r>
              <a:rPr lang="en-AU" baseline="0" dirty="0" err="1" smtClean="0"/>
              <a:t>mth</a:t>
            </a:r>
            <a:endParaRPr lang="en-AU" dirty="0" smtClean="0"/>
          </a:p>
          <a:p>
            <a:endParaRPr lang="en-AU" dirty="0" smtClean="0"/>
          </a:p>
          <a:p>
            <a:r>
              <a:rPr lang="en-AU" dirty="0" smtClean="0"/>
              <a:t>Gold </a:t>
            </a:r>
            <a:r>
              <a:rPr lang="en-AU" dirty="0" smtClean="0"/>
              <a:t>standard is “five nines” or</a:t>
            </a:r>
            <a:r>
              <a:rPr lang="en-AU" baseline="0" dirty="0" smtClean="0"/>
              <a:t> 99.999% uptime = just over 5 minutes/year down</a:t>
            </a:r>
          </a:p>
          <a:p>
            <a:r>
              <a:rPr lang="en-AU" baseline="0" dirty="0" smtClean="0"/>
              <a:t>Windows Azure (component-based) offers 99.95</a:t>
            </a:r>
            <a:r>
              <a:rPr lang="en-AU" baseline="0" dirty="0" smtClean="0"/>
              <a:t>%</a:t>
            </a:r>
          </a:p>
          <a:p>
            <a:r>
              <a:rPr lang="en-AU" baseline="0" dirty="0" smtClean="0"/>
              <a:t>Amazon AWS claims “eleven nines” as its in-practice data resiliency performance(!)</a:t>
            </a:r>
          </a:p>
          <a:p>
            <a:endParaRPr lang="en-AU" baseline="0" dirty="0" smtClean="0"/>
          </a:p>
          <a:p>
            <a:r>
              <a:rPr lang="en-AU" baseline="0" dirty="0" smtClean="0"/>
              <a:t>Might recall the Polaris DC in Springfield about this time last year went down for 24min on a quarter of its floor (due to some kind of testing error)</a:t>
            </a:r>
            <a:endParaRPr lang="en-AU" baseline="0" dirty="0" smtClean="0"/>
          </a:p>
          <a:p>
            <a:endParaRPr lang="en-AU" baseline="0" dirty="0" smtClean="0"/>
          </a:p>
          <a:p>
            <a:r>
              <a:rPr lang="en-AU" baseline="0" dirty="0" smtClean="0"/>
              <a:t>It’s </a:t>
            </a:r>
            <a:r>
              <a:rPr lang="en-AU" baseline="0" dirty="0" smtClean="0"/>
              <a:t>not that personnel are better or worse, it’s just that the high-availability infrastructure is cost-prohibitive unless you operate at a massive scale.  For example, I worked on the &lt;client&gt; agreement for &lt;</a:t>
            </a:r>
            <a:r>
              <a:rPr lang="en-AU" baseline="0" dirty="0" err="1" smtClean="0"/>
              <a:t>govt</a:t>
            </a:r>
            <a:r>
              <a:rPr lang="en-AU" baseline="0" dirty="0" smtClean="0"/>
              <a:t>-personal&gt; records: clearly high-availability is required.  The cost of achieving the high-availability required (compared with the cost of the system which would just “do the job” but have no failover redundancy) almost doubled the infrastructure cost</a:t>
            </a:r>
            <a:r>
              <a:rPr lang="en-AU" baseline="0" dirty="0" smtClean="0"/>
              <a:t>.</a:t>
            </a:r>
          </a:p>
          <a:p>
            <a:endParaRPr lang="en-AU" baseline="0" dirty="0" smtClean="0"/>
          </a:p>
          <a:p>
            <a:r>
              <a:rPr lang="en-AU" baseline="0" dirty="0" smtClean="0"/>
              <a:t>“Undifferentiated heavy lifting”</a:t>
            </a:r>
          </a:p>
          <a:p>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10</a:t>
            </a:fld>
            <a:endParaRPr lang="en-AU"/>
          </a:p>
        </p:txBody>
      </p:sp>
    </p:spTree>
    <p:extLst>
      <p:ext uri="{BB962C8B-B14F-4D97-AF65-F5344CB8AC3E}">
        <p14:creationId xmlns:p14="http://schemas.microsoft.com/office/powerpoint/2010/main" val="187208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Compare to even the cost of </a:t>
            </a:r>
            <a:r>
              <a:rPr lang="en-AU" u="sng" dirty="0" smtClean="0"/>
              <a:t>power</a:t>
            </a:r>
            <a:r>
              <a:rPr lang="en-AU" dirty="0" smtClean="0"/>
              <a:t> in running own servers (400W@20.5c/kWh=$8.20/</a:t>
            </a:r>
            <a:r>
              <a:rPr lang="en-AU" dirty="0" err="1" smtClean="0"/>
              <a:t>hr</a:t>
            </a:r>
            <a:r>
              <a:rPr lang="en-AU" dirty="0" smtClean="0"/>
              <a:t>),</a:t>
            </a:r>
            <a:r>
              <a:rPr lang="en-AU" baseline="0" dirty="0" smtClean="0"/>
              <a:t> ignores capital cost, </a:t>
            </a:r>
            <a:r>
              <a:rPr lang="en-AU" baseline="0" dirty="0" err="1" smtClean="0"/>
              <a:t>floorspace</a:t>
            </a:r>
            <a:r>
              <a:rPr lang="en-AU" baseline="0" dirty="0" smtClean="0"/>
              <a:t>, personnel, platform software licences, </a:t>
            </a:r>
            <a:r>
              <a:rPr lang="en-AU" baseline="0" dirty="0" err="1" smtClean="0"/>
              <a:t>etc</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11</a:t>
            </a:fld>
            <a:endParaRPr lang="en-AU"/>
          </a:p>
        </p:txBody>
      </p:sp>
    </p:spTree>
    <p:extLst>
      <p:ext uri="{BB962C8B-B14F-4D97-AF65-F5344CB8AC3E}">
        <p14:creationId xmlns:p14="http://schemas.microsoft.com/office/powerpoint/2010/main" val="169950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63325A3-1347-431F-B3C5-858C4E809609}" type="datetimeFigureOut">
              <a:rPr lang="en-AU" smtClean="0"/>
              <a:t>23/03/2012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31346887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3325A3-1347-431F-B3C5-858C4E809609}" type="datetimeFigureOut">
              <a:rPr lang="en-AU" smtClean="0"/>
              <a:t>23/03/2012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39892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3325A3-1347-431F-B3C5-858C4E809609}" type="datetimeFigureOut">
              <a:rPr lang="en-AU" smtClean="0"/>
              <a:t>23/03/2012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325652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425356"/>
          </a:xfrm>
        </p:spPr>
        <p:txBody>
          <a:bodyPr/>
          <a:lstStyle>
            <a:lvl1pPr marL="342000">
              <a:spcBef>
                <a:spcPts val="1200"/>
              </a:spcBef>
              <a:defRPr>
                <a:latin typeface="Tahoma" pitchFamily="34" charset="0"/>
                <a:ea typeface="Tahoma" pitchFamily="34" charset="0"/>
                <a:cs typeface="Tahoma" pitchFamily="34" charset="0"/>
              </a:defRPr>
            </a:lvl1pPr>
            <a:lvl2pPr>
              <a:spcBef>
                <a:spcPts val="800"/>
              </a:spcBef>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Title 6"/>
          <p:cNvSpPr>
            <a:spLocks noGrp="1"/>
          </p:cNvSpPr>
          <p:nvPr>
            <p:ph type="title"/>
          </p:nvPr>
        </p:nvSpPr>
        <p:spPr>
          <a:xfrm>
            <a:off x="457200" y="274639"/>
            <a:ext cx="8229600" cy="1088658"/>
          </a:xfrm>
        </p:spPr>
        <p:txBody>
          <a:bodyPr>
            <a:normAutofit/>
          </a:bodyPr>
          <a:lstStyle>
            <a:lvl1pPr algn="l">
              <a:defRPr sz="4000">
                <a:latin typeface="Tahoma" pitchFamily="34" charset="0"/>
                <a:ea typeface="Tahoma" pitchFamily="34" charset="0"/>
                <a:cs typeface="Tahoma" pitchFamily="34" charset="0"/>
              </a:defRPr>
            </a:lvl1pPr>
          </a:lstStyle>
          <a:p>
            <a:r>
              <a:rPr lang="en-US" dirty="0" smtClean="0"/>
              <a:t>Click to edit Master title style</a:t>
            </a:r>
            <a:endParaRPr lang="en-AU" dirty="0"/>
          </a:p>
        </p:txBody>
      </p:sp>
      <p:sp>
        <p:nvSpPr>
          <p:cNvPr id="8" name="Rectangle 7"/>
          <p:cNvSpPr/>
          <p:nvPr userDrawn="1"/>
        </p:nvSpPr>
        <p:spPr>
          <a:xfrm>
            <a:off x="-25042" y="1363297"/>
            <a:ext cx="9169041" cy="162018"/>
          </a:xfrm>
          <a:prstGeom prst="rect">
            <a:avLst/>
          </a:prstGeom>
          <a:gradFill>
            <a:gsLst>
              <a:gs pos="0">
                <a:srgbClr val="FFC000"/>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userDrawn="1"/>
        </p:nvSpPr>
        <p:spPr>
          <a:xfrm>
            <a:off x="-25042" y="6533964"/>
            <a:ext cx="9169041" cy="324036"/>
          </a:xfrm>
          <a:prstGeom prst="rect">
            <a:avLst/>
          </a:prstGeom>
          <a:gradFill>
            <a:gsLst>
              <a:gs pos="100000">
                <a:srgbClr val="FFC000"/>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472145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325A3-1347-431F-B3C5-858C4E809609}" type="datetimeFigureOut">
              <a:rPr lang="en-AU" smtClean="0"/>
              <a:t>23/03/2012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126798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63325A3-1347-431F-B3C5-858C4E809609}" type="datetimeFigureOut">
              <a:rPr lang="en-AU" smtClean="0"/>
              <a:t>23/03/2012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203251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63325A3-1347-431F-B3C5-858C4E809609}" type="datetimeFigureOut">
              <a:rPr lang="en-AU" smtClean="0"/>
              <a:t>23/03/2012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69854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63325A3-1347-431F-B3C5-858C4E809609}" type="datetimeFigureOut">
              <a:rPr lang="en-AU" smtClean="0"/>
              <a:t>23/03/2012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320012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325A3-1347-431F-B3C5-858C4E809609}" type="datetimeFigureOut">
              <a:rPr lang="en-AU" smtClean="0"/>
              <a:t>23/03/2012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128614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325A3-1347-431F-B3C5-858C4E809609}" type="datetimeFigureOut">
              <a:rPr lang="en-AU" smtClean="0"/>
              <a:t>23/03/2012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188297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325A3-1347-431F-B3C5-858C4E809609}" type="datetimeFigureOut">
              <a:rPr lang="en-AU" smtClean="0"/>
              <a:t>23/03/2012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115098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325A3-1347-431F-B3C5-858C4E809609}" type="datetimeFigureOut">
              <a:rPr lang="en-AU" smtClean="0"/>
              <a:t>23/03/2012</a:t>
            </a:fld>
            <a:endParaRPr lang="en-AU"/>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D91C8-227F-465B-B8D2-D38C35478761}" type="slidenum">
              <a:rPr lang="en-AU" smtClean="0"/>
              <a:t>‹#›</a:t>
            </a:fld>
            <a:endParaRPr lang="en-AU"/>
          </a:p>
        </p:txBody>
      </p:sp>
    </p:spTree>
    <p:extLst>
      <p:ext uri="{BB962C8B-B14F-4D97-AF65-F5344CB8AC3E}">
        <p14:creationId xmlns:p14="http://schemas.microsoft.com/office/powerpoint/2010/main" val="41625320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908720"/>
            <a:ext cx="8095928" cy="2376264"/>
          </a:xfrm>
        </p:spPr>
        <p:txBody>
          <a:bodyPr lIns="432000">
            <a:noAutofit/>
          </a:bodyPr>
          <a:lstStyle/>
          <a:p>
            <a:pPr algn="l"/>
            <a:r>
              <a:rPr lang="en-AU" sz="4000" dirty="0" smtClean="0">
                <a:latin typeface="Tahoma" pitchFamily="34" charset="0"/>
                <a:ea typeface="Tahoma" pitchFamily="34" charset="0"/>
                <a:cs typeface="Tahoma" pitchFamily="34" charset="0"/>
              </a:rPr>
              <a:t>Digital innovations</a:t>
            </a:r>
            <a:br>
              <a:rPr lang="en-AU" sz="4000" dirty="0" smtClean="0">
                <a:latin typeface="Tahoma" pitchFamily="34" charset="0"/>
                <a:ea typeface="Tahoma" pitchFamily="34" charset="0"/>
                <a:cs typeface="Tahoma" pitchFamily="34" charset="0"/>
              </a:rPr>
            </a:br>
            <a:r>
              <a:rPr lang="en-AU" sz="2800" dirty="0" smtClean="0">
                <a:latin typeface="Tahoma" pitchFamily="34" charset="0"/>
                <a:ea typeface="Tahoma" pitchFamily="34" charset="0"/>
                <a:cs typeface="Tahoma" pitchFamily="34" charset="0"/>
              </a:rPr>
              <a:t>and in-house legal practice</a:t>
            </a:r>
            <a:endParaRPr lang="en-AU" sz="2800" dirty="0">
              <a:latin typeface="Tahoma" pitchFamily="34" charset="0"/>
              <a:ea typeface="Tahoma" pitchFamily="34" charset="0"/>
              <a:cs typeface="Tahoma" pitchFamily="34" charset="0"/>
            </a:endParaRPr>
          </a:p>
        </p:txBody>
      </p:sp>
      <p:sp>
        <p:nvSpPr>
          <p:cNvPr id="5" name="Subtitle 4"/>
          <p:cNvSpPr>
            <a:spLocks noGrp="1"/>
          </p:cNvSpPr>
          <p:nvPr>
            <p:ph type="subTitle" idx="1"/>
          </p:nvPr>
        </p:nvSpPr>
        <p:spPr>
          <a:xfrm>
            <a:off x="0" y="4725144"/>
            <a:ext cx="9144000" cy="504056"/>
          </a:xfrm>
          <a:gradFill>
            <a:gsLst>
              <a:gs pos="0">
                <a:srgbClr val="FFC000"/>
              </a:gs>
              <a:gs pos="100000">
                <a:schemeClr val="bg1"/>
              </a:gs>
            </a:gsLst>
            <a:lin ang="0" scaled="1"/>
          </a:gradFill>
        </p:spPr>
        <p:txBody>
          <a:bodyPr lIns="432000" tIns="90000" rIns="0" bIns="0">
            <a:normAutofit/>
          </a:bodyPr>
          <a:lstStyle/>
          <a:p>
            <a:pPr algn="l"/>
            <a:r>
              <a:rPr lang="en-AU" sz="2000" b="1" dirty="0" smtClean="0">
                <a:solidFill>
                  <a:schemeClr val="tx1"/>
                </a:solidFill>
                <a:latin typeface="Tahoma" pitchFamily="34" charset="0"/>
                <a:ea typeface="Tahoma" pitchFamily="34" charset="0"/>
                <a:cs typeface="Tahoma" pitchFamily="34" charset="0"/>
              </a:rPr>
              <a:t>Patrick Sefton</a:t>
            </a:r>
            <a:r>
              <a:rPr lang="en-AU" sz="2000" dirty="0" smtClean="0">
                <a:solidFill>
                  <a:schemeClr val="tx1"/>
                </a:solidFill>
                <a:latin typeface="Tahoma" pitchFamily="34" charset="0"/>
                <a:ea typeface="Tahoma" pitchFamily="34" charset="0"/>
                <a:cs typeface="Tahoma" pitchFamily="34" charset="0"/>
              </a:rPr>
              <a:t>  |  Principal, Brightline Lawyers</a:t>
            </a:r>
            <a:endParaRPr lang="en-AU" sz="2000" dirty="0">
              <a:solidFill>
                <a:schemeClr val="tx1"/>
              </a:solidFill>
              <a:latin typeface="Tahoma" pitchFamily="34" charset="0"/>
              <a:ea typeface="Tahoma" pitchFamily="34" charset="0"/>
              <a:cs typeface="Tahoma"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5517232"/>
            <a:ext cx="3888432" cy="1031731"/>
          </a:xfrm>
          <a:prstGeom prst="rect">
            <a:avLst/>
          </a:prstGeom>
        </p:spPr>
      </p:pic>
    </p:spTree>
    <p:extLst>
      <p:ext uri="{BB962C8B-B14F-4D97-AF65-F5344CB8AC3E}">
        <p14:creationId xmlns:p14="http://schemas.microsoft.com/office/powerpoint/2010/main" val="1785811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replication, redundancy, scale, dedicated organisation</a:t>
            </a:r>
            <a:r>
              <a:rPr lang="en-AU" dirty="0"/>
              <a:t> </a:t>
            </a:r>
            <a:r>
              <a:rPr lang="en-AU" dirty="0" smtClean="0"/>
              <a:t>= higher quality service (?)</a:t>
            </a:r>
          </a:p>
          <a:p>
            <a:pPr lvl="1"/>
            <a:r>
              <a:rPr lang="en-AU" dirty="0" err="1"/>
              <a:t>e</a:t>
            </a:r>
            <a:r>
              <a:rPr lang="en-AU" dirty="0" err="1" smtClean="0"/>
              <a:t>g</a:t>
            </a:r>
            <a:r>
              <a:rPr lang="en-AU" dirty="0" smtClean="0"/>
              <a:t>, both Microsoft and Google offer 99.9% availability, even on low-end cloud products</a:t>
            </a:r>
          </a:p>
          <a:p>
            <a:pPr lvl="1"/>
            <a:r>
              <a:rPr lang="en-AU" dirty="0" err="1"/>
              <a:t>i</a:t>
            </a:r>
            <a:r>
              <a:rPr lang="en-AU" dirty="0" err="1" smtClean="0"/>
              <a:t>e</a:t>
            </a:r>
            <a:r>
              <a:rPr lang="en-AU" dirty="0" smtClean="0"/>
              <a:t>, down no more than </a:t>
            </a:r>
            <a:r>
              <a:rPr lang="en-AU" dirty="0" smtClean="0"/>
              <a:t>43 minutes/month</a:t>
            </a:r>
            <a:endParaRPr lang="en-AU" dirty="0" smtClean="0"/>
          </a:p>
          <a:p>
            <a:pPr lvl="1"/>
            <a:r>
              <a:rPr lang="en-AU" i="1" dirty="0" smtClean="0"/>
              <a:t>much</a:t>
            </a:r>
            <a:r>
              <a:rPr lang="en-AU" dirty="0" smtClean="0"/>
              <a:t> better than the average for in-house systems</a:t>
            </a:r>
          </a:p>
        </p:txBody>
      </p:sp>
      <p:sp>
        <p:nvSpPr>
          <p:cNvPr id="3" name="Title 2"/>
          <p:cNvSpPr>
            <a:spLocks noGrp="1"/>
          </p:cNvSpPr>
          <p:nvPr>
            <p:ph type="title"/>
          </p:nvPr>
        </p:nvSpPr>
        <p:spPr/>
        <p:txBody>
          <a:bodyPr/>
          <a:lstStyle/>
          <a:p>
            <a:r>
              <a:rPr lang="en-AU" dirty="0" smtClean="0"/>
              <a:t>Opportunities – service levels</a:t>
            </a:r>
            <a:endParaRPr lang="en-AU" dirty="0"/>
          </a:p>
        </p:txBody>
      </p:sp>
    </p:spTree>
    <p:extLst>
      <p:ext uri="{BB962C8B-B14F-4D97-AF65-F5344CB8AC3E}">
        <p14:creationId xmlns:p14="http://schemas.microsoft.com/office/powerpoint/2010/main" val="1946445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What’s available – infrastructure</a:t>
            </a:r>
            <a:endParaRPr lang="en-AU" dirty="0"/>
          </a:p>
        </p:txBody>
      </p:sp>
      <p:graphicFrame>
        <p:nvGraphicFramePr>
          <p:cNvPr id="4" name="Content Placeholder 3"/>
          <p:cNvGraphicFramePr>
            <a:graphicFrameLocks/>
          </p:cNvGraphicFramePr>
          <p:nvPr>
            <p:extLst>
              <p:ext uri="{D42A27DB-BD31-4B8C-83A1-F6EECF244321}">
                <p14:modId xmlns:p14="http://schemas.microsoft.com/office/powerpoint/2010/main" val="982745478"/>
              </p:ext>
            </p:extLst>
          </p:nvPr>
        </p:nvGraphicFramePr>
        <p:xfrm>
          <a:off x="467544" y="1916832"/>
          <a:ext cx="8195988" cy="3937000"/>
        </p:xfrm>
        <a:graphic>
          <a:graphicData uri="http://schemas.openxmlformats.org/drawingml/2006/table">
            <a:tbl>
              <a:tblPr firstRow="1" bandRow="1">
                <a:tableStyleId>{5C22544A-7EE6-4342-B048-85BDC9FD1C3A}</a:tableStyleId>
              </a:tblPr>
              <a:tblGrid>
                <a:gridCol w="1656184"/>
                <a:gridCol w="3269902"/>
                <a:gridCol w="3269902"/>
              </a:tblGrid>
              <a:tr h="370840">
                <a:tc>
                  <a:txBody>
                    <a:bodyPr/>
                    <a:lstStyle/>
                    <a:p>
                      <a:r>
                        <a:rPr lang="en-AU" dirty="0" smtClean="0"/>
                        <a:t>Product Name</a:t>
                      </a:r>
                      <a:endParaRPr lang="en-AU" dirty="0"/>
                    </a:p>
                  </a:txBody>
                  <a:tcPr/>
                </a:tc>
                <a:tc>
                  <a:txBody>
                    <a:bodyPr/>
                    <a:lstStyle/>
                    <a:p>
                      <a:r>
                        <a:rPr lang="en-AU" dirty="0" smtClean="0"/>
                        <a:t>Type</a:t>
                      </a:r>
                      <a:endParaRPr lang="en-AU" dirty="0"/>
                    </a:p>
                  </a:txBody>
                  <a:tcPr/>
                </a:tc>
                <a:tc>
                  <a:txBody>
                    <a:bodyPr/>
                    <a:lstStyle/>
                    <a:p>
                      <a:r>
                        <a:rPr lang="en-AU" dirty="0" smtClean="0"/>
                        <a:t>Cost</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Amazon Web Services (AWS)</a:t>
                      </a:r>
                    </a:p>
                  </a:txBody>
                  <a:tcPr/>
                </a:tc>
                <a:tc>
                  <a:txBody>
                    <a:bodyPr/>
                    <a:lstStyle/>
                    <a:p>
                      <a:r>
                        <a:rPr lang="en-AU" dirty="0" smtClean="0"/>
                        <a:t>Full range of cloud infrastructure building blocks</a:t>
                      </a:r>
                      <a:r>
                        <a:rPr lang="en-AU" baseline="0" dirty="0" smtClean="0"/>
                        <a:t> (c</a:t>
                      </a:r>
                      <a:r>
                        <a:rPr lang="en-AU" dirty="0" smtClean="0"/>
                        <a:t>ompute,</a:t>
                      </a:r>
                      <a:r>
                        <a:rPr lang="en-AU" baseline="0" dirty="0" smtClean="0"/>
                        <a:t> storage, DB)</a:t>
                      </a:r>
                      <a:endParaRPr lang="en-AU" dirty="0"/>
                    </a:p>
                  </a:txBody>
                  <a:tcPr/>
                </a:tc>
                <a:tc>
                  <a:txBody>
                    <a:bodyPr/>
                    <a:lstStyle/>
                    <a:p>
                      <a:pPr>
                        <a:spcBef>
                          <a:spcPts val="0"/>
                        </a:spcBef>
                      </a:pPr>
                      <a:r>
                        <a:rPr lang="en-AU" dirty="0" smtClean="0"/>
                        <a:t>Compute/DB:</a:t>
                      </a:r>
                      <a:r>
                        <a:rPr lang="en-AU" baseline="0" dirty="0" smtClean="0"/>
                        <a:t> 9c-92c/hour</a:t>
                      </a:r>
                    </a:p>
                    <a:p>
                      <a:pPr>
                        <a:spcBef>
                          <a:spcPts val="0"/>
                        </a:spcBef>
                      </a:pPr>
                      <a:r>
                        <a:rPr lang="en-AU" baseline="0" dirty="0" smtClean="0"/>
                        <a:t>Storage: 5.5c to 12.5c/GB/month</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Network: 19c/GB out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Google App</a:t>
                      </a: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Engine</a:t>
                      </a:r>
                      <a:endParaRPr lang="en-AU" dirty="0" smtClean="0"/>
                    </a:p>
                  </a:txBody>
                  <a:tcPr/>
                </a:tc>
                <a:tc>
                  <a:txBody>
                    <a:bodyPr/>
                    <a:lstStyle/>
                    <a:p>
                      <a:r>
                        <a:rPr lang="en-AU" dirty="0" smtClean="0"/>
                        <a:t>Application</a:t>
                      </a:r>
                      <a:r>
                        <a:rPr lang="en-AU" baseline="0" dirty="0" smtClean="0"/>
                        <a:t>-focused low-level infrastructure</a:t>
                      </a:r>
                      <a:endParaRPr lang="en-AU" dirty="0"/>
                    </a:p>
                  </a:txBody>
                  <a:tcPr/>
                </a:tc>
                <a:tc>
                  <a:txBody>
                    <a:bodyPr/>
                    <a:lstStyle/>
                    <a:p>
                      <a:r>
                        <a:rPr lang="en-AU" dirty="0" smtClean="0"/>
                        <a:t>Scaled</a:t>
                      </a:r>
                      <a:r>
                        <a:rPr lang="en-AU" baseline="0" dirty="0" smtClean="0"/>
                        <a:t> automatically according to demand and limited by budget; min 8c/hour compute, 13c/GB/month storage, and other metrics</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Microsoft</a:t>
                      </a: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Azure</a:t>
                      </a:r>
                      <a:endParaRPr lang="en-AU" dirty="0" smtClean="0"/>
                    </a:p>
                  </a:txBody>
                  <a:tcPr/>
                </a:tc>
                <a:tc>
                  <a:txBody>
                    <a:bodyPr/>
                    <a:lstStyle/>
                    <a:p>
                      <a:r>
                        <a:rPr lang="en-AU" dirty="0" smtClean="0"/>
                        <a:t>Full range of compute, DB, storage and network infrastructure</a:t>
                      </a:r>
                      <a:endParaRPr lang="en-AU" dirty="0"/>
                    </a:p>
                  </a:txBody>
                  <a:tcPr/>
                </a:tc>
                <a:tc>
                  <a:txBody>
                    <a:bodyPr/>
                    <a:lstStyle/>
                    <a:p>
                      <a:r>
                        <a:rPr lang="en-AU" smtClean="0"/>
                        <a:t>Compute:</a:t>
                      </a:r>
                      <a:r>
                        <a:rPr lang="en-AU" baseline="0" smtClean="0"/>
                        <a:t> </a:t>
                      </a:r>
                      <a:r>
                        <a:rPr lang="en-AU" smtClean="0"/>
                        <a:t>3c-97c/hour</a:t>
                      </a:r>
                    </a:p>
                    <a:p>
                      <a:r>
                        <a:rPr lang="en-AU" smtClean="0"/>
                        <a:t>DB: from $5/mth</a:t>
                      </a:r>
                    </a:p>
                    <a:p>
                      <a:r>
                        <a:rPr lang="en-AU" smtClean="0"/>
                        <a:t>Storage:</a:t>
                      </a:r>
                      <a:r>
                        <a:rPr lang="en-AU" baseline="0" smtClean="0"/>
                        <a:t> from 12.6c/GB/month</a:t>
                      </a:r>
                    </a:p>
                    <a:p>
                      <a:r>
                        <a:rPr lang="en-AU" baseline="0" smtClean="0"/>
                        <a:t>Network: from 19c/GB out</a:t>
                      </a:r>
                      <a:endParaRPr lang="en-AU" dirty="0"/>
                    </a:p>
                  </a:txBody>
                  <a:tcPr/>
                </a:tc>
              </a:tr>
            </a:tbl>
          </a:graphicData>
        </a:graphic>
      </p:graphicFrame>
    </p:spTree>
    <p:extLst>
      <p:ext uri="{BB962C8B-B14F-4D97-AF65-F5344CB8AC3E}">
        <p14:creationId xmlns:p14="http://schemas.microsoft.com/office/powerpoint/2010/main" val="1235304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What’s available – </a:t>
            </a:r>
            <a:r>
              <a:rPr lang="en-AU" dirty="0" err="1"/>
              <a:t>D</a:t>
            </a:r>
            <a:r>
              <a:rPr lang="en-AU" dirty="0" err="1" smtClean="0"/>
              <a:t>ropbox</a:t>
            </a:r>
            <a:r>
              <a:rPr lang="en-AU" dirty="0" smtClean="0"/>
              <a:t> &amp; co</a:t>
            </a:r>
            <a:endParaRPr lang="en-AU" dirty="0"/>
          </a:p>
        </p:txBody>
      </p:sp>
      <p:graphicFrame>
        <p:nvGraphicFramePr>
          <p:cNvPr id="4" name="Content Placeholder 3"/>
          <p:cNvGraphicFramePr>
            <a:graphicFrameLocks/>
          </p:cNvGraphicFramePr>
          <p:nvPr>
            <p:extLst>
              <p:ext uri="{D42A27DB-BD31-4B8C-83A1-F6EECF244321}">
                <p14:modId xmlns:p14="http://schemas.microsoft.com/office/powerpoint/2010/main" val="4110009532"/>
              </p:ext>
            </p:extLst>
          </p:nvPr>
        </p:nvGraphicFramePr>
        <p:xfrm>
          <a:off x="467544" y="1916832"/>
          <a:ext cx="8195987" cy="4124960"/>
        </p:xfrm>
        <a:graphic>
          <a:graphicData uri="http://schemas.openxmlformats.org/drawingml/2006/table">
            <a:tbl>
              <a:tblPr firstRow="1" bandRow="1">
                <a:tableStyleId>{5C22544A-7EE6-4342-B048-85BDC9FD1C3A}</a:tableStyleId>
              </a:tblPr>
              <a:tblGrid>
                <a:gridCol w="2135950"/>
                <a:gridCol w="3768706"/>
                <a:gridCol w="2291331"/>
              </a:tblGrid>
              <a:tr h="370840">
                <a:tc>
                  <a:txBody>
                    <a:bodyPr/>
                    <a:lstStyle/>
                    <a:p>
                      <a:r>
                        <a:rPr lang="en-AU" dirty="0" smtClean="0"/>
                        <a:t>Product Name</a:t>
                      </a:r>
                      <a:endParaRPr lang="en-AU" dirty="0"/>
                    </a:p>
                  </a:txBody>
                  <a:tcPr/>
                </a:tc>
                <a:tc>
                  <a:txBody>
                    <a:bodyPr/>
                    <a:lstStyle/>
                    <a:p>
                      <a:r>
                        <a:rPr lang="en-AU" dirty="0" smtClean="0"/>
                        <a:t>Type</a:t>
                      </a:r>
                      <a:endParaRPr lang="en-AU" dirty="0"/>
                    </a:p>
                  </a:txBody>
                  <a:tcPr/>
                </a:tc>
                <a:tc>
                  <a:txBody>
                    <a:bodyPr/>
                    <a:lstStyle/>
                    <a:p>
                      <a:r>
                        <a:rPr lang="en-AU" dirty="0" smtClean="0"/>
                        <a:t>Cost</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t>Dropbox</a:t>
                      </a:r>
                      <a:endParaRPr lang="en-AU" dirty="0" smtClean="0"/>
                    </a:p>
                  </a:txBody>
                  <a:tcPr/>
                </a:tc>
                <a:tc>
                  <a:txBody>
                    <a:bodyPr/>
                    <a:lstStyle/>
                    <a:p>
                      <a:r>
                        <a:rPr lang="en-AU" dirty="0" smtClean="0"/>
                        <a:t>User-friendly</a:t>
                      </a:r>
                      <a:r>
                        <a:rPr lang="en-AU" baseline="0" dirty="0" smtClean="0"/>
                        <a:t> storage available on multiple platforms</a:t>
                      </a:r>
                      <a:endParaRPr lang="en-AU" dirty="0"/>
                    </a:p>
                  </a:txBody>
                  <a:tcPr/>
                </a:tc>
                <a:tc>
                  <a:txBody>
                    <a:bodyPr/>
                    <a:lstStyle/>
                    <a:p>
                      <a:r>
                        <a:rPr lang="en-AU" dirty="0" smtClean="0"/>
                        <a:t>2GB free</a:t>
                      </a:r>
                    </a:p>
                    <a:p>
                      <a:r>
                        <a:rPr lang="en-AU" dirty="0" smtClean="0"/>
                        <a:t>$20/month</a:t>
                      </a:r>
                      <a:r>
                        <a:rPr lang="en-AU" baseline="0" dirty="0" smtClean="0"/>
                        <a:t> for </a:t>
                      </a:r>
                      <a:r>
                        <a:rPr lang="en-AU" dirty="0" smtClean="0"/>
                        <a:t>100GB</a:t>
                      </a:r>
                      <a:br>
                        <a:rPr lang="en-AU" dirty="0" smtClean="0"/>
                      </a:br>
                      <a:r>
                        <a:rPr lang="en-AU" dirty="0" smtClean="0"/>
                        <a:t>or</a:t>
                      </a:r>
                      <a:r>
                        <a:rPr lang="en-AU" baseline="0" dirty="0" smtClean="0"/>
                        <a:t> $13/user/month</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Apple</a:t>
                      </a:r>
                      <a:r>
                        <a:rPr lang="en-AU" baseline="0" dirty="0" smtClean="0"/>
                        <a:t> </a:t>
                      </a:r>
                      <a:r>
                        <a:rPr lang="en-AU" baseline="0" dirty="0" err="1" smtClean="0"/>
                        <a:t>iCloud</a:t>
                      </a:r>
                      <a:endParaRPr lang="en-AU" dirty="0" smtClean="0"/>
                    </a:p>
                  </a:txBody>
                  <a:tcPr/>
                </a:tc>
                <a:tc>
                  <a:txBody>
                    <a:bodyPr/>
                    <a:lstStyle/>
                    <a:p>
                      <a:r>
                        <a:rPr lang="en-AU" dirty="0" smtClean="0"/>
                        <a:t>User-friendly storage available on multiple platforms (not Android), with integrated backup in </a:t>
                      </a:r>
                      <a:r>
                        <a:rPr lang="en-AU" dirty="0" err="1" smtClean="0"/>
                        <a:t>iOS</a:t>
                      </a:r>
                      <a:r>
                        <a:rPr lang="en-AU" dirty="0" smtClean="0"/>
                        <a:t> 5</a:t>
                      </a:r>
                      <a:endParaRPr lang="en-AU" dirty="0"/>
                    </a:p>
                  </a:txBody>
                  <a:tcPr/>
                </a:tc>
                <a:tc>
                  <a:txBody>
                    <a:bodyPr/>
                    <a:lstStyle/>
                    <a:p>
                      <a:r>
                        <a:rPr lang="en-AU" baseline="0" dirty="0" smtClean="0"/>
                        <a:t>5GB free</a:t>
                      </a:r>
                    </a:p>
                    <a:p>
                      <a:r>
                        <a:rPr lang="en-AU" baseline="0" dirty="0" smtClean="0"/>
                        <a:t>$20/year for 15GB</a:t>
                      </a:r>
                    </a:p>
                    <a:p>
                      <a:r>
                        <a:rPr lang="en-AU" baseline="0" dirty="0" smtClean="0"/>
                        <a:t>$100/year for 55GB</a:t>
                      </a:r>
                      <a:endParaRPr lang="en-AU" dirty="0"/>
                    </a:p>
                  </a:txBody>
                  <a:tcPr/>
                </a:tc>
              </a:tr>
              <a:tr h="370840">
                <a:tc>
                  <a:txBody>
                    <a:bodyPr/>
                    <a:lstStyle/>
                    <a:p>
                      <a:r>
                        <a:rPr lang="en-AU" dirty="0" smtClean="0"/>
                        <a:t>Amazon</a:t>
                      </a:r>
                      <a:r>
                        <a:rPr lang="en-AU" baseline="0" dirty="0" smtClean="0"/>
                        <a:t> Cloud Drive</a:t>
                      </a:r>
                      <a:endParaRPr lang="en-AU" dirty="0"/>
                    </a:p>
                  </a:txBody>
                  <a:tcPr/>
                </a:tc>
                <a:tc>
                  <a:txBody>
                    <a:bodyPr/>
                    <a:lstStyle/>
                    <a:p>
                      <a:r>
                        <a:rPr lang="en-AU" dirty="0" smtClean="0"/>
                        <a:t>User-friendly</a:t>
                      </a:r>
                      <a:r>
                        <a:rPr lang="en-AU" baseline="0" dirty="0" smtClean="0"/>
                        <a:t> storage available on multiple platforms</a:t>
                      </a:r>
                      <a:endParaRPr lang="en-AU" dirty="0"/>
                    </a:p>
                  </a:txBody>
                  <a:tcPr/>
                </a:tc>
                <a:tc>
                  <a:txBody>
                    <a:bodyPr/>
                    <a:lstStyle/>
                    <a:p>
                      <a:r>
                        <a:rPr lang="en-AU" dirty="0" smtClean="0"/>
                        <a:t>5GB free</a:t>
                      </a:r>
                    </a:p>
                    <a:p>
                      <a:r>
                        <a:rPr lang="en-AU" dirty="0" smtClean="0"/>
                        <a:t>$20/year for 20GB</a:t>
                      </a:r>
                    </a:p>
                    <a:p>
                      <a:r>
                        <a:rPr lang="en-AU" dirty="0" smtClean="0"/>
                        <a:t>$100/year</a:t>
                      </a:r>
                      <a:r>
                        <a:rPr lang="en-AU" baseline="0" dirty="0" smtClean="0"/>
                        <a:t> for 100GB</a:t>
                      </a:r>
                      <a:endParaRPr lang="en-AU" dirty="0"/>
                    </a:p>
                  </a:txBody>
                  <a:tcPr/>
                </a:tc>
              </a:tr>
              <a:tr h="370840">
                <a:tc>
                  <a:txBody>
                    <a:bodyPr/>
                    <a:lstStyle/>
                    <a:p>
                      <a:r>
                        <a:rPr lang="en-AU" dirty="0" smtClean="0"/>
                        <a:t>Microsoft SkyDrive</a:t>
                      </a:r>
                      <a:endParaRPr lang="en-AU" dirty="0"/>
                    </a:p>
                  </a:txBody>
                  <a:tcPr/>
                </a:tc>
                <a:tc>
                  <a:txBody>
                    <a:bodyPr/>
                    <a:lstStyle/>
                    <a:p>
                      <a:r>
                        <a:rPr lang="en-AU" dirty="0" smtClean="0"/>
                        <a:t>User-friendly</a:t>
                      </a:r>
                      <a:r>
                        <a:rPr lang="en-AU" baseline="0" dirty="0" smtClean="0"/>
                        <a:t> storage available on multiple platforms; Office integration</a:t>
                      </a:r>
                      <a:endParaRPr lang="en-AU" dirty="0"/>
                    </a:p>
                  </a:txBody>
                  <a:tcPr/>
                </a:tc>
                <a:tc>
                  <a:txBody>
                    <a:bodyPr/>
                    <a:lstStyle/>
                    <a:p>
                      <a:r>
                        <a:rPr lang="en-AU" dirty="0" smtClean="0"/>
                        <a:t>25GB free</a:t>
                      </a:r>
                    </a:p>
                    <a:p>
                      <a:endParaRPr lang="en-AU" dirty="0"/>
                    </a:p>
                  </a:txBody>
                  <a:tcPr/>
                </a:tc>
              </a:tr>
              <a:tr h="370840">
                <a:tc>
                  <a:txBody>
                    <a:bodyPr/>
                    <a:lstStyle/>
                    <a:p>
                      <a:r>
                        <a:rPr lang="en-AU" dirty="0" smtClean="0"/>
                        <a:t>Google Drive</a:t>
                      </a:r>
                      <a:endParaRPr lang="en-AU" dirty="0"/>
                    </a:p>
                  </a:txBody>
                  <a:tcPr/>
                </a:tc>
                <a:tc>
                  <a:txBody>
                    <a:bodyPr/>
                    <a:lstStyle/>
                    <a:p>
                      <a:r>
                        <a:rPr lang="en-AU" dirty="0" smtClean="0"/>
                        <a:t>Coming soon!</a:t>
                      </a:r>
                      <a:endParaRPr lang="en-AU" dirty="0"/>
                    </a:p>
                  </a:txBody>
                  <a:tcPr/>
                </a:tc>
                <a:tc>
                  <a:txBody>
                    <a:bodyPr/>
                    <a:lstStyle/>
                    <a:p>
                      <a:r>
                        <a:rPr lang="en-AU" dirty="0" smtClean="0"/>
                        <a:t>Unknown</a:t>
                      </a:r>
                      <a:endParaRPr lang="en-AU" dirty="0"/>
                    </a:p>
                  </a:txBody>
                  <a:tcPr/>
                </a:tc>
              </a:tr>
            </a:tbl>
          </a:graphicData>
        </a:graphic>
      </p:graphicFrame>
    </p:spTree>
    <p:extLst>
      <p:ext uri="{BB962C8B-B14F-4D97-AF65-F5344CB8AC3E}">
        <p14:creationId xmlns:p14="http://schemas.microsoft.com/office/powerpoint/2010/main" val="293334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What’s available – office apps</a:t>
            </a:r>
            <a:endParaRPr lang="en-AU" dirty="0"/>
          </a:p>
        </p:txBody>
      </p:sp>
      <p:graphicFrame>
        <p:nvGraphicFramePr>
          <p:cNvPr id="4" name="Content Placeholder 3"/>
          <p:cNvGraphicFramePr>
            <a:graphicFrameLocks/>
          </p:cNvGraphicFramePr>
          <p:nvPr>
            <p:extLst>
              <p:ext uri="{D42A27DB-BD31-4B8C-83A1-F6EECF244321}">
                <p14:modId xmlns:p14="http://schemas.microsoft.com/office/powerpoint/2010/main" val="697150247"/>
              </p:ext>
            </p:extLst>
          </p:nvPr>
        </p:nvGraphicFramePr>
        <p:xfrm>
          <a:off x="467544" y="1916832"/>
          <a:ext cx="8195987" cy="3662680"/>
        </p:xfrm>
        <a:graphic>
          <a:graphicData uri="http://schemas.openxmlformats.org/drawingml/2006/table">
            <a:tbl>
              <a:tblPr firstRow="1" bandRow="1">
                <a:tableStyleId>{5C22544A-7EE6-4342-B048-85BDC9FD1C3A}</a:tableStyleId>
              </a:tblPr>
              <a:tblGrid>
                <a:gridCol w="2135950"/>
                <a:gridCol w="3984730"/>
                <a:gridCol w="2075307"/>
              </a:tblGrid>
              <a:tr h="370840">
                <a:tc>
                  <a:txBody>
                    <a:bodyPr/>
                    <a:lstStyle/>
                    <a:p>
                      <a:r>
                        <a:rPr lang="en-AU" dirty="0" smtClean="0"/>
                        <a:t>Product Name</a:t>
                      </a:r>
                      <a:endParaRPr lang="en-AU" dirty="0"/>
                    </a:p>
                  </a:txBody>
                  <a:tcPr/>
                </a:tc>
                <a:tc>
                  <a:txBody>
                    <a:bodyPr/>
                    <a:lstStyle/>
                    <a:p>
                      <a:r>
                        <a:rPr lang="en-AU" dirty="0" smtClean="0"/>
                        <a:t>Type</a:t>
                      </a:r>
                      <a:endParaRPr lang="en-AU" dirty="0"/>
                    </a:p>
                  </a:txBody>
                  <a:tcPr/>
                </a:tc>
                <a:tc>
                  <a:txBody>
                    <a:bodyPr/>
                    <a:lstStyle/>
                    <a:p>
                      <a:r>
                        <a:rPr lang="en-AU" dirty="0" smtClean="0"/>
                        <a:t>Cost (/user/month)</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Google Apps</a:t>
                      </a:r>
                    </a:p>
                  </a:txBody>
                  <a:tcPr/>
                </a:tc>
                <a:tc>
                  <a:txBody>
                    <a:bodyPr/>
                    <a:lstStyle/>
                    <a:p>
                      <a:r>
                        <a:rPr lang="en-AU" dirty="0" smtClean="0"/>
                        <a:t>Documents (including </a:t>
                      </a:r>
                      <a:r>
                        <a:rPr lang="en-AU" dirty="0" err="1" smtClean="0"/>
                        <a:t>spreadsheet</a:t>
                      </a:r>
                      <a:r>
                        <a:rPr lang="en-AU" dirty="0" smtClean="0"/>
                        <a:t>, presentation graphics),</a:t>
                      </a:r>
                      <a:r>
                        <a:rPr lang="en-AU" baseline="0" dirty="0" smtClean="0"/>
                        <a:t> email, calendar, contacts, collaboration tools, document storage</a:t>
                      </a:r>
                      <a:endParaRPr lang="en-AU" dirty="0"/>
                    </a:p>
                  </a:txBody>
                  <a:tcPr/>
                </a:tc>
                <a:tc>
                  <a:txBody>
                    <a:bodyPr/>
                    <a:lstStyle/>
                    <a:p>
                      <a:r>
                        <a:rPr lang="en-AU" dirty="0" smtClean="0"/>
                        <a:t>$5</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Microsoft</a:t>
                      </a:r>
                      <a:r>
                        <a:rPr lang="en-AU" baseline="0" dirty="0" smtClean="0"/>
                        <a:t> Office 365</a:t>
                      </a:r>
                      <a:endParaRPr lang="en-AU" dirty="0" smtClean="0"/>
                    </a:p>
                  </a:txBody>
                  <a:tcPr/>
                </a:tc>
                <a:tc>
                  <a:txBody>
                    <a:bodyPr/>
                    <a:lstStyle/>
                    <a:p>
                      <a:r>
                        <a:rPr lang="en-AU" dirty="0" smtClean="0"/>
                        <a:t>Email,</a:t>
                      </a:r>
                      <a:r>
                        <a:rPr lang="en-AU" baseline="0" dirty="0" smtClean="0"/>
                        <a:t> calendar, contacts, MS Office web apps, document storage, collaboration tools, document storage</a:t>
                      </a:r>
                      <a:endParaRPr lang="en-AU" dirty="0"/>
                    </a:p>
                  </a:txBody>
                  <a:tcPr/>
                </a:tc>
                <a:tc>
                  <a:txBody>
                    <a:bodyPr/>
                    <a:lstStyle/>
                    <a:p>
                      <a:r>
                        <a:rPr lang="en-AU" dirty="0" smtClean="0"/>
                        <a:t>$8</a:t>
                      </a:r>
                      <a:endParaRPr lang="en-AU" dirty="0"/>
                    </a:p>
                  </a:txBody>
                  <a:tcPr/>
                </a:tc>
              </a:tr>
              <a:tr h="370840">
                <a:tc>
                  <a:txBody>
                    <a:bodyPr/>
                    <a:lstStyle/>
                    <a:p>
                      <a:r>
                        <a:rPr lang="en-AU" dirty="0" err="1" smtClean="0"/>
                        <a:t>Salesforce</a:t>
                      </a:r>
                      <a:endParaRPr lang="en-AU" dirty="0"/>
                    </a:p>
                  </a:txBody>
                  <a:tcPr/>
                </a:tc>
                <a:tc>
                  <a:txBody>
                    <a:bodyPr/>
                    <a:lstStyle/>
                    <a:p>
                      <a:r>
                        <a:rPr lang="en-AU" dirty="0" smtClean="0"/>
                        <a:t>Customer</a:t>
                      </a:r>
                      <a:r>
                        <a:rPr lang="en-AU" baseline="0" dirty="0" smtClean="0"/>
                        <a:t> relationship management (account and contract data, approvals and workflow, email, calendaring, contacts, quotes, analytics)</a:t>
                      </a:r>
                      <a:endParaRPr lang="en-AU" dirty="0"/>
                    </a:p>
                  </a:txBody>
                  <a:tcPr/>
                </a:tc>
                <a:tc>
                  <a:txBody>
                    <a:bodyPr/>
                    <a:lstStyle/>
                    <a:p>
                      <a:r>
                        <a:rPr lang="en-AU" dirty="0" smtClean="0"/>
                        <a:t>$21-$180</a:t>
                      </a:r>
                      <a:endParaRPr lang="en-AU" dirty="0"/>
                    </a:p>
                  </a:txBody>
                  <a:tcPr/>
                </a:tc>
              </a:tr>
            </a:tbl>
          </a:graphicData>
        </a:graphic>
      </p:graphicFrame>
    </p:spTree>
    <p:extLst>
      <p:ext uri="{BB962C8B-B14F-4D97-AF65-F5344CB8AC3E}">
        <p14:creationId xmlns:p14="http://schemas.microsoft.com/office/powerpoint/2010/main" val="1891764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8640"/>
            <a:ext cx="8229600" cy="1088658"/>
          </a:xfrm>
        </p:spPr>
        <p:txBody>
          <a:bodyPr>
            <a:normAutofit fontScale="90000"/>
          </a:bodyPr>
          <a:lstStyle/>
          <a:p>
            <a:r>
              <a:rPr lang="en-AU" dirty="0" smtClean="0"/>
              <a:t>What’s available –</a:t>
            </a:r>
            <a:br>
              <a:rPr lang="en-AU" dirty="0" smtClean="0"/>
            </a:br>
            <a:r>
              <a:rPr lang="en-AU" dirty="0" smtClean="0"/>
              <a:t>legal practice management</a:t>
            </a:r>
            <a:endParaRPr lang="en-AU" dirty="0"/>
          </a:p>
        </p:txBody>
      </p:sp>
      <p:graphicFrame>
        <p:nvGraphicFramePr>
          <p:cNvPr id="4" name="Content Placeholder 3"/>
          <p:cNvGraphicFramePr>
            <a:graphicFrameLocks/>
          </p:cNvGraphicFramePr>
          <p:nvPr>
            <p:extLst>
              <p:ext uri="{D42A27DB-BD31-4B8C-83A1-F6EECF244321}">
                <p14:modId xmlns:p14="http://schemas.microsoft.com/office/powerpoint/2010/main" val="1870674549"/>
              </p:ext>
            </p:extLst>
          </p:nvPr>
        </p:nvGraphicFramePr>
        <p:xfrm>
          <a:off x="467544" y="1916832"/>
          <a:ext cx="8195987" cy="1854200"/>
        </p:xfrm>
        <a:graphic>
          <a:graphicData uri="http://schemas.openxmlformats.org/drawingml/2006/table">
            <a:tbl>
              <a:tblPr firstRow="1" bandRow="1">
                <a:tableStyleId>{5C22544A-7EE6-4342-B048-85BDC9FD1C3A}</a:tableStyleId>
              </a:tblPr>
              <a:tblGrid>
                <a:gridCol w="2135950"/>
                <a:gridCol w="3984730"/>
                <a:gridCol w="2075307"/>
              </a:tblGrid>
              <a:tr h="370840">
                <a:tc>
                  <a:txBody>
                    <a:bodyPr/>
                    <a:lstStyle/>
                    <a:p>
                      <a:r>
                        <a:rPr lang="en-AU" dirty="0" smtClean="0"/>
                        <a:t>Product Name</a:t>
                      </a:r>
                      <a:endParaRPr lang="en-AU" dirty="0"/>
                    </a:p>
                  </a:txBody>
                  <a:tcPr/>
                </a:tc>
                <a:tc>
                  <a:txBody>
                    <a:bodyPr/>
                    <a:lstStyle/>
                    <a:p>
                      <a:r>
                        <a:rPr lang="en-AU" dirty="0" smtClean="0"/>
                        <a:t>Type</a:t>
                      </a:r>
                      <a:endParaRPr lang="en-AU" dirty="0"/>
                    </a:p>
                  </a:txBody>
                  <a:tcPr/>
                </a:tc>
                <a:tc>
                  <a:txBody>
                    <a:bodyPr/>
                    <a:lstStyle/>
                    <a:p>
                      <a:r>
                        <a:rPr lang="en-AU" dirty="0" smtClean="0"/>
                        <a:t>Cost (/user/month)</a:t>
                      </a:r>
                      <a:endParaRPr lang="en-AU" dirty="0"/>
                    </a:p>
                  </a:txBody>
                  <a:tcPr/>
                </a:tc>
              </a:tr>
              <a:tr h="370840">
                <a:tc>
                  <a:txBody>
                    <a:bodyPr/>
                    <a:lstStyle/>
                    <a:p>
                      <a:r>
                        <a:rPr lang="en-AU" dirty="0" smtClean="0"/>
                        <a:t>Rocket Matter</a:t>
                      </a:r>
                      <a:endParaRPr lang="en-AU" dirty="0"/>
                    </a:p>
                  </a:txBody>
                  <a:tcPr/>
                </a:tc>
                <a:tc>
                  <a:txBody>
                    <a:bodyPr/>
                    <a:lstStyle/>
                    <a:p>
                      <a:r>
                        <a:rPr lang="en-AU" dirty="0" smtClean="0"/>
                        <a:t>Legal practice management</a:t>
                      </a:r>
                      <a:endParaRPr lang="en-AU" dirty="0"/>
                    </a:p>
                  </a:txBody>
                  <a:tcPr/>
                </a:tc>
                <a:tc>
                  <a:txBody>
                    <a:bodyPr/>
                    <a:lstStyle/>
                    <a:p>
                      <a:r>
                        <a:rPr lang="en-AU" dirty="0" smtClean="0"/>
                        <a:t>$50</a:t>
                      </a:r>
                      <a:endParaRPr lang="en-AU" dirty="0"/>
                    </a:p>
                  </a:txBody>
                  <a:tcPr/>
                </a:tc>
              </a:tr>
              <a:tr h="370840">
                <a:tc>
                  <a:txBody>
                    <a:bodyPr/>
                    <a:lstStyle/>
                    <a:p>
                      <a:r>
                        <a:rPr lang="en-AU" dirty="0" smtClean="0"/>
                        <a:t>Clio</a:t>
                      </a:r>
                      <a:endParaRPr lang="en-AU" dirty="0"/>
                    </a:p>
                  </a:txBody>
                  <a:tcPr/>
                </a:tc>
                <a:tc>
                  <a:txBody>
                    <a:bodyPr/>
                    <a:lstStyle/>
                    <a:p>
                      <a:r>
                        <a:rPr lang="en-AU" dirty="0" smtClean="0"/>
                        <a:t>Legal practice management</a:t>
                      </a:r>
                      <a:endParaRPr lang="en-AU" dirty="0"/>
                    </a:p>
                  </a:txBody>
                  <a:tcPr/>
                </a:tc>
                <a:tc>
                  <a:txBody>
                    <a:bodyPr/>
                    <a:lstStyle/>
                    <a:p>
                      <a:r>
                        <a:rPr lang="en-AU" dirty="0" smtClean="0"/>
                        <a:t>$25-$50</a:t>
                      </a:r>
                      <a:endParaRPr lang="en-AU" dirty="0"/>
                    </a:p>
                  </a:txBody>
                  <a:tcPr/>
                </a:tc>
              </a:tr>
              <a:tr h="370840">
                <a:tc>
                  <a:txBody>
                    <a:bodyPr/>
                    <a:lstStyle/>
                    <a:p>
                      <a:r>
                        <a:rPr lang="en-AU" dirty="0" err="1" smtClean="0"/>
                        <a:t>LawRD</a:t>
                      </a:r>
                      <a:endParaRPr lang="en-AU" dirty="0"/>
                    </a:p>
                  </a:txBody>
                  <a:tcPr/>
                </a:tc>
                <a:tc>
                  <a:txBody>
                    <a:bodyPr/>
                    <a:lstStyle/>
                    <a:p>
                      <a:r>
                        <a:rPr lang="en-AU" dirty="0" smtClean="0"/>
                        <a:t>Legal practice management</a:t>
                      </a:r>
                      <a:endParaRPr lang="en-AU" dirty="0"/>
                    </a:p>
                  </a:txBody>
                  <a:tcPr/>
                </a:tc>
                <a:tc>
                  <a:txBody>
                    <a:bodyPr/>
                    <a:lstStyle/>
                    <a:p>
                      <a:r>
                        <a:rPr lang="en-AU" dirty="0" smtClean="0"/>
                        <a:t>$19</a:t>
                      </a:r>
                      <a:endParaRPr lang="en-AU" dirty="0"/>
                    </a:p>
                  </a:txBody>
                  <a:tcPr/>
                </a:tc>
              </a:tr>
              <a:tr h="370840">
                <a:tc>
                  <a:txBody>
                    <a:bodyPr/>
                    <a:lstStyle/>
                    <a:p>
                      <a:r>
                        <a:rPr lang="en-AU" dirty="0" err="1" smtClean="0"/>
                        <a:t>Gomatters</a:t>
                      </a:r>
                      <a:endParaRPr lang="en-AU" dirty="0"/>
                    </a:p>
                  </a:txBody>
                  <a:tcPr/>
                </a:tc>
                <a:tc>
                  <a:txBody>
                    <a:bodyPr/>
                    <a:lstStyle/>
                    <a:p>
                      <a:r>
                        <a:rPr lang="en-AU" dirty="0" smtClean="0"/>
                        <a:t>Legal practice management</a:t>
                      </a:r>
                      <a:endParaRPr lang="en-AU" dirty="0"/>
                    </a:p>
                  </a:txBody>
                  <a:tcPr/>
                </a:tc>
                <a:tc>
                  <a:txBody>
                    <a:bodyPr/>
                    <a:lstStyle/>
                    <a:p>
                      <a:r>
                        <a:rPr lang="en-AU" dirty="0" smtClean="0"/>
                        <a:t>$8</a:t>
                      </a:r>
                      <a:r>
                        <a:rPr lang="en-AU" baseline="0" dirty="0" smtClean="0"/>
                        <a:t>-</a:t>
                      </a:r>
                      <a:r>
                        <a:rPr lang="en-AU" dirty="0" smtClean="0"/>
                        <a:t>$16</a:t>
                      </a:r>
                      <a:endParaRPr lang="en-AU" dirty="0"/>
                    </a:p>
                  </a:txBody>
                  <a:tcPr/>
                </a:tc>
              </a:tr>
            </a:tbl>
          </a:graphicData>
        </a:graphic>
      </p:graphicFrame>
      <p:sp>
        <p:nvSpPr>
          <p:cNvPr id="2" name="TextBox 1"/>
          <p:cNvSpPr txBox="1"/>
          <p:nvPr/>
        </p:nvSpPr>
        <p:spPr>
          <a:xfrm>
            <a:off x="539552" y="4293096"/>
            <a:ext cx="8064896" cy="2015936"/>
          </a:xfrm>
          <a:prstGeom prst="rect">
            <a:avLst/>
          </a:prstGeom>
          <a:noFill/>
        </p:spPr>
        <p:txBody>
          <a:bodyPr wrap="square" rtlCol="0">
            <a:spAutoFit/>
          </a:bodyPr>
          <a:lstStyle/>
          <a:p>
            <a:r>
              <a:rPr lang="en-AU" sz="2400" dirty="0" smtClean="0">
                <a:latin typeface="Tahoma" pitchFamily="34" charset="0"/>
                <a:ea typeface="Tahoma" pitchFamily="34" charset="0"/>
                <a:cs typeface="Tahoma" pitchFamily="34" charset="0"/>
              </a:rPr>
              <a:t>Typically including: calendaring, contact management, task tracking and time capture, and accounts and invoicing</a:t>
            </a:r>
          </a:p>
          <a:p>
            <a:pPr>
              <a:spcBef>
                <a:spcPts val="600"/>
              </a:spcBef>
            </a:pPr>
            <a:r>
              <a:rPr lang="en-AU" sz="2400" dirty="0" smtClean="0">
                <a:latin typeface="Tahoma" pitchFamily="34" charset="0"/>
                <a:ea typeface="Tahoma" pitchFamily="34" charset="0"/>
                <a:cs typeface="Tahoma" pitchFamily="34" charset="0"/>
              </a:rPr>
              <a:t>Clearly trust accounting would need to be localised and approved before that function was made available locally</a:t>
            </a:r>
            <a:endParaRPr lang="en-AU"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87765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the Big Issue with cloud services</a:t>
            </a:r>
          </a:p>
          <a:p>
            <a:r>
              <a:rPr lang="en-AU" dirty="0" smtClean="0"/>
              <a:t>your data does not reside on your own infrastructure</a:t>
            </a:r>
          </a:p>
          <a:p>
            <a:pPr lvl="1"/>
            <a:r>
              <a:rPr lang="en-AU" dirty="0"/>
              <a:t>right and continuity of </a:t>
            </a:r>
            <a:r>
              <a:rPr lang="en-AU" dirty="0" smtClean="0"/>
              <a:t>access</a:t>
            </a:r>
            <a:endParaRPr lang="en-AU" dirty="0"/>
          </a:p>
          <a:p>
            <a:pPr lvl="1"/>
            <a:r>
              <a:rPr lang="en-AU" dirty="0" smtClean="0"/>
              <a:t>security / confidentiality</a:t>
            </a:r>
          </a:p>
          <a:p>
            <a:pPr lvl="1"/>
            <a:r>
              <a:rPr lang="en-AU" dirty="0" smtClean="0"/>
              <a:t>compliance</a:t>
            </a:r>
          </a:p>
          <a:p>
            <a:pPr lvl="1"/>
            <a:r>
              <a:rPr lang="en-AU" dirty="0" smtClean="0"/>
              <a:t>jurisdiction</a:t>
            </a:r>
          </a:p>
        </p:txBody>
      </p:sp>
      <p:sp>
        <p:nvSpPr>
          <p:cNvPr id="3" name="Title 2"/>
          <p:cNvSpPr>
            <a:spLocks noGrp="1"/>
          </p:cNvSpPr>
          <p:nvPr>
            <p:ph type="title"/>
          </p:nvPr>
        </p:nvSpPr>
        <p:spPr/>
        <p:txBody>
          <a:bodyPr/>
          <a:lstStyle/>
          <a:p>
            <a:r>
              <a:rPr lang="en-AU" dirty="0" smtClean="0"/>
              <a:t>Issue – data sovereignty</a:t>
            </a:r>
            <a:endParaRPr lang="en-AU" dirty="0"/>
          </a:p>
        </p:txBody>
      </p:sp>
    </p:spTree>
    <p:extLst>
      <p:ext uri="{BB962C8B-B14F-4D97-AF65-F5344CB8AC3E}">
        <p14:creationId xmlns:p14="http://schemas.microsoft.com/office/powerpoint/2010/main" val="271508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800" dirty="0" smtClean="0"/>
              <a:t>NPP4 Data Security: must take reasonable steps to protect personal information</a:t>
            </a:r>
          </a:p>
          <a:p>
            <a:pPr lvl="1"/>
            <a:r>
              <a:rPr lang="en-AU" sz="2400" dirty="0" smtClean="0"/>
              <a:t>should be reflected in service provider agreement</a:t>
            </a:r>
          </a:p>
          <a:p>
            <a:r>
              <a:rPr lang="en-AU" sz="2800" dirty="0" smtClean="0"/>
              <a:t>NPP9 </a:t>
            </a:r>
            <a:r>
              <a:rPr lang="en-AU" sz="2800" dirty="0" err="1" smtClean="0"/>
              <a:t>Transborder</a:t>
            </a:r>
            <a:r>
              <a:rPr lang="en-AU" sz="2800" dirty="0" smtClean="0"/>
              <a:t> Data Flows: </a:t>
            </a:r>
            <a:r>
              <a:rPr lang="en-AU" sz="2800" dirty="0" err="1" smtClean="0"/>
              <a:t>o’seas</a:t>
            </a:r>
            <a:r>
              <a:rPr lang="en-AU" sz="2800" dirty="0" smtClean="0"/>
              <a:t> recipient must be bound by similar privacy law</a:t>
            </a:r>
          </a:p>
          <a:p>
            <a:pPr lvl="1"/>
            <a:r>
              <a:rPr lang="en-AU" sz="2400" dirty="0" smtClean="0"/>
              <a:t>should take care to determine which jurisdiction the data is located/stored in, if not Australia</a:t>
            </a:r>
          </a:p>
          <a:p>
            <a:r>
              <a:rPr lang="en-AU" sz="2800" dirty="0" smtClean="0"/>
              <a:t>IPA s33: special rules for Qld </a:t>
            </a:r>
            <a:r>
              <a:rPr lang="en-AU" sz="2800" dirty="0" err="1" smtClean="0"/>
              <a:t>Govt</a:t>
            </a:r>
            <a:r>
              <a:rPr lang="en-AU" sz="2800" dirty="0" smtClean="0"/>
              <a:t> agencies proposing to transfer data </a:t>
            </a:r>
            <a:r>
              <a:rPr lang="en-AU" sz="2800" dirty="0" err="1" smtClean="0"/>
              <a:t>o’seas</a:t>
            </a:r>
            <a:endParaRPr lang="en-AU" sz="2800" dirty="0"/>
          </a:p>
        </p:txBody>
      </p:sp>
      <p:sp>
        <p:nvSpPr>
          <p:cNvPr id="3" name="Title 2"/>
          <p:cNvSpPr>
            <a:spLocks noGrp="1"/>
          </p:cNvSpPr>
          <p:nvPr>
            <p:ph type="title"/>
          </p:nvPr>
        </p:nvSpPr>
        <p:spPr/>
        <p:txBody>
          <a:bodyPr/>
          <a:lstStyle/>
          <a:p>
            <a:r>
              <a:rPr lang="en-AU" dirty="0" smtClean="0"/>
              <a:t>Information privacy compliance</a:t>
            </a:r>
            <a:endParaRPr lang="en-AU" dirty="0"/>
          </a:p>
        </p:txBody>
      </p:sp>
    </p:spTree>
    <p:extLst>
      <p:ext uri="{BB962C8B-B14F-4D97-AF65-F5344CB8AC3E}">
        <p14:creationId xmlns:p14="http://schemas.microsoft.com/office/powerpoint/2010/main" val="306902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Concerns about government access</a:t>
            </a:r>
          </a:p>
          <a:p>
            <a:pPr lvl="1"/>
            <a:r>
              <a:rPr lang="en-AU" sz="2400" dirty="0" smtClean="0"/>
              <a:t>“library records” provision of </a:t>
            </a:r>
            <a:r>
              <a:rPr lang="en-AU" sz="2400" i="1" dirty="0" smtClean="0"/>
              <a:t>USA PATRIOT Act</a:t>
            </a:r>
            <a:r>
              <a:rPr lang="en-AU" sz="2400" dirty="0" smtClean="0"/>
              <a:t> allows access to records of entities located in the US, or which are US-based</a:t>
            </a:r>
          </a:p>
          <a:p>
            <a:pPr lvl="1"/>
            <a:r>
              <a:rPr lang="en-AU" sz="2400" i="1" dirty="0" smtClean="0"/>
              <a:t>Bank </a:t>
            </a:r>
            <a:r>
              <a:rPr lang="en-AU" sz="2400" i="1" dirty="0"/>
              <a:t>of Valletta </a:t>
            </a:r>
            <a:r>
              <a:rPr lang="en-AU" sz="2400" i="1" dirty="0" smtClean="0"/>
              <a:t>v NCA</a:t>
            </a:r>
            <a:r>
              <a:rPr lang="en-AU" sz="2400" dirty="0" smtClean="0"/>
              <a:t> </a:t>
            </a:r>
            <a:r>
              <a:rPr lang="en-AU" sz="2400" dirty="0"/>
              <a:t>[1999] </a:t>
            </a:r>
            <a:r>
              <a:rPr lang="en-AU" sz="2400" dirty="0" smtClean="0"/>
              <a:t>FCA required an Australian branch of a foreign bank to produce </a:t>
            </a:r>
            <a:r>
              <a:rPr lang="en-AU" sz="2400" dirty="0" err="1" smtClean="0"/>
              <a:t>o’seas</a:t>
            </a:r>
            <a:r>
              <a:rPr lang="en-AU" sz="2400" dirty="0" smtClean="0"/>
              <a:t> documents in Australian criminal proceedings</a:t>
            </a:r>
          </a:p>
          <a:p>
            <a:pPr lvl="1"/>
            <a:r>
              <a:rPr lang="en-AU" sz="2400" dirty="0" smtClean="0"/>
              <a:t>Australia is party to a number of mutual legal assistance treaties allowing access to data for the purpose of criminal investigations</a:t>
            </a:r>
          </a:p>
        </p:txBody>
      </p:sp>
      <p:sp>
        <p:nvSpPr>
          <p:cNvPr id="3" name="Title 2"/>
          <p:cNvSpPr>
            <a:spLocks noGrp="1"/>
          </p:cNvSpPr>
          <p:nvPr>
            <p:ph type="title"/>
          </p:nvPr>
        </p:nvSpPr>
        <p:spPr/>
        <p:txBody>
          <a:bodyPr/>
          <a:lstStyle/>
          <a:p>
            <a:r>
              <a:rPr lang="en-AU" dirty="0" smtClean="0"/>
              <a:t>Information privacy compliance</a:t>
            </a:r>
            <a:endParaRPr lang="en-AU" dirty="0"/>
          </a:p>
        </p:txBody>
      </p:sp>
    </p:spTree>
    <p:extLst>
      <p:ext uri="{BB962C8B-B14F-4D97-AF65-F5344CB8AC3E}">
        <p14:creationId xmlns:p14="http://schemas.microsoft.com/office/powerpoint/2010/main" val="3616763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800" dirty="0" smtClean="0"/>
              <a:t>smartphone/tablet shipments have exceeded notebook/desktop since Q4-2010</a:t>
            </a:r>
          </a:p>
          <a:p>
            <a:r>
              <a:rPr lang="en-AU" sz="2800" dirty="0" smtClean="0"/>
              <a:t>1B smartphones/tablets now in use</a:t>
            </a:r>
          </a:p>
          <a:p>
            <a:r>
              <a:rPr lang="en-AU" sz="2800" dirty="0" smtClean="0"/>
              <a:t>mobile internet users to exceed</a:t>
            </a:r>
            <a:br>
              <a:rPr lang="en-AU" sz="2800" dirty="0" smtClean="0"/>
            </a:br>
            <a:r>
              <a:rPr lang="en-AU" sz="2800" dirty="0" smtClean="0"/>
              <a:t>desktop users by Q1-2014</a:t>
            </a:r>
            <a:endParaRPr lang="en-AU" sz="2800" dirty="0"/>
          </a:p>
          <a:p>
            <a:r>
              <a:rPr lang="en-AU" sz="2800" dirty="0" smtClean="0"/>
              <a:t>“</a:t>
            </a:r>
            <a:r>
              <a:rPr lang="en-AU" sz="2800" i="1" dirty="0" smtClean="0"/>
              <a:t>consumers increasingly </a:t>
            </a:r>
            <a:r>
              <a:rPr lang="en-AU" sz="2800" i="1" dirty="0"/>
              <a:t>expect </a:t>
            </a:r>
            <a:r>
              <a:rPr lang="en-AU" sz="2800" i="1" dirty="0" smtClean="0"/>
              <a:t>service 24x7 </a:t>
            </a:r>
            <a:r>
              <a:rPr lang="en-AU" sz="2800" i="1" dirty="0"/>
              <a:t>from palms of their </a:t>
            </a:r>
            <a:r>
              <a:rPr lang="en-AU" sz="2800" i="1" dirty="0" smtClean="0"/>
              <a:t>hands</a:t>
            </a:r>
            <a:r>
              <a:rPr lang="en-AU" sz="2800" dirty="0" smtClean="0"/>
              <a:t>”</a:t>
            </a:r>
            <a:endParaRPr lang="en-AU" sz="2800" dirty="0"/>
          </a:p>
        </p:txBody>
      </p:sp>
      <p:sp>
        <p:nvSpPr>
          <p:cNvPr id="3" name="Title 2"/>
          <p:cNvSpPr>
            <a:spLocks noGrp="1"/>
          </p:cNvSpPr>
          <p:nvPr>
            <p:ph type="title"/>
          </p:nvPr>
        </p:nvSpPr>
        <p:spPr/>
        <p:txBody>
          <a:bodyPr/>
          <a:lstStyle/>
          <a:p>
            <a:r>
              <a:rPr lang="en-AU" b="1" dirty="0" smtClean="0"/>
              <a:t>Mobile computing</a:t>
            </a:r>
            <a:endParaRPr lang="en-AU" b="1" dirty="0"/>
          </a:p>
        </p:txBody>
      </p:sp>
    </p:spTree>
    <p:extLst>
      <p:ext uri="{BB962C8B-B14F-4D97-AF65-F5344CB8AC3E}">
        <p14:creationId xmlns:p14="http://schemas.microsoft.com/office/powerpoint/2010/main" val="462050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0859618"/>
              </p:ext>
            </p:extLst>
          </p:nvPr>
        </p:nvGraphicFramePr>
        <p:xfrm>
          <a:off x="457200" y="2132856"/>
          <a:ext cx="8229600" cy="33375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AU" dirty="0" smtClean="0"/>
                        <a:t>App type</a:t>
                      </a:r>
                      <a:endParaRPr lang="en-AU" dirty="0"/>
                    </a:p>
                  </a:txBody>
                  <a:tcPr/>
                </a:tc>
                <a:tc>
                  <a:txBody>
                    <a:bodyPr/>
                    <a:lstStyle/>
                    <a:p>
                      <a:r>
                        <a:rPr lang="en-AU" dirty="0" smtClean="0"/>
                        <a:t>Examples</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Task managers, note takers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Note2self, </a:t>
                      </a:r>
                      <a:r>
                        <a:rPr lang="en-AU" dirty="0" err="1" smtClean="0"/>
                        <a:t>Evernote</a:t>
                      </a:r>
                      <a:endParaRPr lang="en-AU"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Time recorders</a:t>
                      </a:r>
                    </a:p>
                  </a:txBody>
                  <a:tcPr/>
                </a:tc>
                <a:tc>
                  <a:txBody>
                    <a:bodyPr/>
                    <a:lstStyle/>
                    <a:p>
                      <a:r>
                        <a:rPr lang="en-AU" dirty="0" smtClean="0"/>
                        <a:t>(Many)</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Voice recognition, text-to-speech</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Becoming built-in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“Virtual Assistant”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err="1" smtClean="0"/>
                        <a:t>Siri</a:t>
                      </a:r>
                      <a:r>
                        <a:rPr lang="en-AU" dirty="0" smtClean="0"/>
                        <a:t>, </a:t>
                      </a:r>
                      <a:r>
                        <a:rPr lang="en-AU" dirty="0" err="1" smtClean="0"/>
                        <a:t>Vlingo</a:t>
                      </a:r>
                      <a:r>
                        <a:rPr lang="en-AU" dirty="0" smtClean="0"/>
                        <a:t>, becoming built-in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Legislation and </a:t>
                      </a:r>
                      <a:r>
                        <a:rPr lang="en-AU" dirty="0" err="1" smtClean="0"/>
                        <a:t>caselaw</a:t>
                      </a:r>
                      <a:r>
                        <a:rPr lang="en-AU" dirty="0" smtClean="0"/>
                        <a:t> reference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err="1" smtClean="0"/>
                        <a:t>AustLII</a:t>
                      </a:r>
                      <a:r>
                        <a:rPr lang="en-AU" dirty="0" smtClean="0"/>
                        <a:t>,</a:t>
                      </a:r>
                      <a:r>
                        <a:rPr lang="en-AU" baseline="0" dirty="0" smtClean="0"/>
                        <a:t> </a:t>
                      </a:r>
                      <a:r>
                        <a:rPr lang="en-AU" dirty="0" smtClean="0"/>
                        <a:t>LexisNexis Mobile Case Search</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Cloud storage and access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err="1" smtClean="0"/>
                        <a:t>Dropbox</a:t>
                      </a:r>
                      <a:r>
                        <a:rPr lang="en-AU" dirty="0" smtClean="0"/>
                        <a:t>, </a:t>
                      </a:r>
                      <a:r>
                        <a:rPr lang="en-AU" dirty="0" err="1" smtClean="0"/>
                        <a:t>Evernote</a:t>
                      </a:r>
                      <a:endParaRPr lang="en-AU"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Specialist</a:t>
                      </a:r>
                      <a:r>
                        <a:rPr lang="en-AU" baseline="0" dirty="0" smtClean="0"/>
                        <a:t> single-purpose legal</a:t>
                      </a:r>
                      <a:endParaRPr lang="en-AU"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Consumer Law Converter</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Law firm house apps (</a:t>
                      </a:r>
                      <a:r>
                        <a:rPr lang="en-AU" dirty="0" err="1" smtClean="0"/>
                        <a:t>brochureware</a:t>
                      </a:r>
                      <a:r>
                        <a:rPr lang="en-AU" dirty="0" smtClean="0"/>
                        <a: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(Many)</a:t>
                      </a:r>
                    </a:p>
                  </a:txBody>
                  <a:tcPr/>
                </a:tc>
              </a:tr>
            </a:tbl>
          </a:graphicData>
        </a:graphic>
      </p:graphicFrame>
      <p:sp>
        <p:nvSpPr>
          <p:cNvPr id="3" name="Title 2"/>
          <p:cNvSpPr>
            <a:spLocks noGrp="1"/>
          </p:cNvSpPr>
          <p:nvPr>
            <p:ph type="title"/>
          </p:nvPr>
        </p:nvSpPr>
        <p:spPr/>
        <p:txBody>
          <a:bodyPr/>
          <a:lstStyle/>
          <a:p>
            <a:r>
              <a:rPr lang="en-AU" dirty="0" smtClean="0"/>
              <a:t>Mobile apps for lawyers</a:t>
            </a:r>
            <a:endParaRPr lang="en-AU" dirty="0"/>
          </a:p>
        </p:txBody>
      </p:sp>
    </p:spTree>
    <p:extLst>
      <p:ext uri="{BB962C8B-B14F-4D97-AF65-F5344CB8AC3E}">
        <p14:creationId xmlns:p14="http://schemas.microsoft.com/office/powerpoint/2010/main" val="14318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AU" sz="2800" dirty="0"/>
              <a:t>c</a:t>
            </a:r>
            <a:r>
              <a:rPr lang="en-AU" sz="2800" dirty="0" smtClean="0"/>
              <a:t>loud computing</a:t>
            </a:r>
          </a:p>
          <a:p>
            <a:pPr lvl="1"/>
            <a:r>
              <a:rPr lang="en-AU" sz="2400" dirty="0" smtClean="0"/>
              <a:t>back-end and basic components</a:t>
            </a:r>
          </a:p>
          <a:p>
            <a:pPr lvl="1"/>
            <a:r>
              <a:rPr lang="en-AU" sz="2400" dirty="0" err="1"/>
              <a:t>d</a:t>
            </a:r>
            <a:r>
              <a:rPr lang="en-AU" sz="2400" dirty="0" err="1" smtClean="0"/>
              <a:t>ropbox</a:t>
            </a:r>
            <a:r>
              <a:rPr lang="en-AU" sz="2400" dirty="0" smtClean="0"/>
              <a:t> and friends</a:t>
            </a:r>
          </a:p>
          <a:p>
            <a:pPr lvl="1"/>
            <a:r>
              <a:rPr lang="en-AU" sz="2400" dirty="0"/>
              <a:t>o</a:t>
            </a:r>
            <a:r>
              <a:rPr lang="en-AU" sz="2400" dirty="0" smtClean="0"/>
              <a:t>ffice apps</a:t>
            </a:r>
          </a:p>
          <a:p>
            <a:pPr lvl="1"/>
            <a:r>
              <a:rPr lang="en-AU" sz="2400" dirty="0"/>
              <a:t>p</a:t>
            </a:r>
            <a:r>
              <a:rPr lang="en-AU" sz="2400" dirty="0" smtClean="0"/>
              <a:t>ractice management systems</a:t>
            </a:r>
          </a:p>
          <a:p>
            <a:r>
              <a:rPr lang="en-AU" sz="2800" dirty="0"/>
              <a:t>m</a:t>
            </a:r>
            <a:r>
              <a:rPr lang="en-AU" sz="2800" dirty="0" smtClean="0"/>
              <a:t>obile computing</a:t>
            </a:r>
          </a:p>
          <a:p>
            <a:pPr lvl="1"/>
            <a:r>
              <a:rPr lang="en-AU" sz="2400" dirty="0"/>
              <a:t>m</a:t>
            </a:r>
            <a:r>
              <a:rPr lang="en-AU" sz="2400" dirty="0" smtClean="0"/>
              <a:t>obiles and tablets – state of play</a:t>
            </a:r>
          </a:p>
          <a:p>
            <a:pPr lvl="1"/>
            <a:r>
              <a:rPr lang="en-AU" sz="2400" dirty="0"/>
              <a:t>m</a:t>
            </a:r>
            <a:r>
              <a:rPr lang="en-AU" sz="2400" dirty="0" smtClean="0"/>
              <a:t>obile apps for lawyers</a:t>
            </a:r>
          </a:p>
          <a:p>
            <a:r>
              <a:rPr lang="en-AU" sz="2800" dirty="0"/>
              <a:t>d</a:t>
            </a:r>
            <a:r>
              <a:rPr lang="en-AU" sz="2800" dirty="0" smtClean="0"/>
              <a:t>ocument automation</a:t>
            </a:r>
          </a:p>
          <a:p>
            <a:r>
              <a:rPr lang="en-AU" sz="2800" dirty="0"/>
              <a:t>d</a:t>
            </a:r>
            <a:r>
              <a:rPr lang="en-AU" sz="2800" dirty="0" smtClean="0"/>
              <a:t>ecision-support and expert systems</a:t>
            </a:r>
          </a:p>
        </p:txBody>
      </p:sp>
      <p:sp>
        <p:nvSpPr>
          <p:cNvPr id="3" name="Title 2"/>
          <p:cNvSpPr>
            <a:spLocks noGrp="1"/>
          </p:cNvSpPr>
          <p:nvPr>
            <p:ph type="title"/>
          </p:nvPr>
        </p:nvSpPr>
        <p:spPr/>
        <p:txBody>
          <a:bodyPr/>
          <a:lstStyle/>
          <a:p>
            <a:r>
              <a:rPr lang="en-AU" dirty="0" smtClean="0"/>
              <a:t>Digital innovations</a:t>
            </a:r>
            <a:endParaRPr lang="en-AU" dirty="0"/>
          </a:p>
        </p:txBody>
      </p:sp>
    </p:spTree>
    <p:extLst>
      <p:ext uri="{BB962C8B-B14F-4D97-AF65-F5344CB8AC3E}">
        <p14:creationId xmlns:p14="http://schemas.microsoft.com/office/powerpoint/2010/main" val="1030681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Example: </a:t>
            </a:r>
            <a:r>
              <a:rPr lang="en-AU" dirty="0" err="1" smtClean="0"/>
              <a:t>AustLII</a:t>
            </a:r>
            <a:r>
              <a:rPr lang="en-AU" dirty="0" smtClean="0"/>
              <a:t> mobile app</a:t>
            </a:r>
            <a:endParaRPr lang="en-AU"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700808"/>
            <a:ext cx="2263140" cy="4023360"/>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700808"/>
            <a:ext cx="2263140" cy="402336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1700808"/>
            <a:ext cx="2263140" cy="4023360"/>
          </a:xfrm>
          <a:prstGeom prst="rect">
            <a:avLst/>
          </a:prstGeom>
          <a:effectLst>
            <a:outerShdw blurRad="50800" dist="38100" dir="2700000" algn="tl" rotWithShape="0">
              <a:prstClr val="black">
                <a:alpha val="40000"/>
              </a:prstClr>
            </a:outerShdw>
          </a:effectLst>
        </p:spPr>
      </p:pic>
      <p:sp>
        <p:nvSpPr>
          <p:cNvPr id="17" name="Right Arrow 16"/>
          <p:cNvSpPr/>
          <p:nvPr/>
        </p:nvSpPr>
        <p:spPr>
          <a:xfrm>
            <a:off x="2627784" y="3284984"/>
            <a:ext cx="79208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ight Arrow 17"/>
          <p:cNvSpPr/>
          <p:nvPr/>
        </p:nvSpPr>
        <p:spPr>
          <a:xfrm>
            <a:off x="5868144" y="3277879"/>
            <a:ext cx="79208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07404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800" dirty="0"/>
              <a:t>s</a:t>
            </a:r>
            <a:r>
              <a:rPr lang="en-AU" sz="2800" dirty="0" smtClean="0"/>
              <a:t>upport mail, calendar, contacts</a:t>
            </a:r>
            <a:endParaRPr lang="en-AU" sz="2800" dirty="0"/>
          </a:p>
          <a:p>
            <a:r>
              <a:rPr lang="en-AU" sz="2800" dirty="0"/>
              <a:t>f</a:t>
            </a:r>
            <a:r>
              <a:rPr lang="en-AU" sz="2800" dirty="0" smtClean="0"/>
              <a:t>or review, annotation not creation</a:t>
            </a:r>
          </a:p>
          <a:p>
            <a:r>
              <a:rPr lang="en-AU" sz="2800" dirty="0"/>
              <a:t>s</a:t>
            </a:r>
            <a:r>
              <a:rPr lang="en-AU" sz="2800" dirty="0" smtClean="0"/>
              <a:t>upport data ubiquity (</a:t>
            </a:r>
            <a:r>
              <a:rPr lang="en-AU" sz="2800" dirty="0" err="1" smtClean="0"/>
              <a:t>Dropbox</a:t>
            </a:r>
            <a:r>
              <a:rPr lang="en-AU" sz="2800" dirty="0" smtClean="0"/>
              <a:t> or similar)</a:t>
            </a:r>
          </a:p>
          <a:p>
            <a:r>
              <a:rPr lang="en-AU" sz="2800" dirty="0"/>
              <a:t>s</a:t>
            </a:r>
            <a:r>
              <a:rPr lang="en-AU" sz="2800" dirty="0" smtClean="0"/>
              <a:t>upport dictation (</a:t>
            </a:r>
            <a:r>
              <a:rPr lang="en-AU" sz="2800" dirty="0" err="1" smtClean="0"/>
              <a:t>Siri</a:t>
            </a:r>
            <a:r>
              <a:rPr lang="en-AU" sz="2800" dirty="0" smtClean="0"/>
              <a:t> or similar), annotation (PDF Expert or similar, </a:t>
            </a:r>
            <a:r>
              <a:rPr lang="en-AU" sz="2800" dirty="0" err="1" smtClean="0"/>
              <a:t>CloudOn</a:t>
            </a:r>
            <a:r>
              <a:rPr lang="en-AU" sz="2800" dirty="0" smtClean="0"/>
              <a:t> or similar)</a:t>
            </a:r>
          </a:p>
          <a:p>
            <a:r>
              <a:rPr lang="en-AU" sz="2800" dirty="0" smtClean="0"/>
              <a:t>ideally support paperless (or paper-</a:t>
            </a:r>
            <a:r>
              <a:rPr lang="en-AU" sz="2800" dirty="0" err="1" smtClean="0"/>
              <a:t>lite</a:t>
            </a:r>
            <a:r>
              <a:rPr lang="en-AU" sz="2800" dirty="0" smtClean="0"/>
              <a:t>) workflow</a:t>
            </a:r>
          </a:p>
          <a:p>
            <a:r>
              <a:rPr lang="en-AU" sz="2800" dirty="0" smtClean="0"/>
              <a:t>consider ‘read not write’ rule in meetings</a:t>
            </a:r>
          </a:p>
          <a:p>
            <a:pPr marL="0" indent="0">
              <a:buNone/>
            </a:pPr>
            <a:endParaRPr lang="en-AU" dirty="0"/>
          </a:p>
        </p:txBody>
      </p:sp>
      <p:sp>
        <p:nvSpPr>
          <p:cNvPr id="3" name="Title 2"/>
          <p:cNvSpPr>
            <a:spLocks noGrp="1"/>
          </p:cNvSpPr>
          <p:nvPr>
            <p:ph type="title"/>
          </p:nvPr>
        </p:nvSpPr>
        <p:spPr/>
        <p:txBody>
          <a:bodyPr/>
          <a:lstStyle/>
          <a:p>
            <a:r>
              <a:rPr lang="en-AU" dirty="0" smtClean="0"/>
              <a:t>Tablet functionality for lawyers</a:t>
            </a:r>
            <a:endParaRPr lang="en-AU" dirty="0"/>
          </a:p>
        </p:txBody>
      </p:sp>
    </p:spTree>
    <p:extLst>
      <p:ext uri="{BB962C8B-B14F-4D97-AF65-F5344CB8AC3E}">
        <p14:creationId xmlns:p14="http://schemas.microsoft.com/office/powerpoint/2010/main" val="1319304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important</a:t>
            </a:r>
          </a:p>
          <a:p>
            <a:pPr lvl="1"/>
            <a:r>
              <a:rPr lang="en-AU" dirty="0" smtClean="0"/>
              <a:t>more so if data outside control</a:t>
            </a:r>
          </a:p>
          <a:p>
            <a:r>
              <a:rPr lang="en-AU" dirty="0" smtClean="0"/>
              <a:t>subtle and complex</a:t>
            </a:r>
          </a:p>
          <a:p>
            <a:r>
              <a:rPr lang="en-AU" dirty="0" smtClean="0"/>
              <a:t>seek expert advice</a:t>
            </a:r>
          </a:p>
        </p:txBody>
      </p:sp>
      <p:sp>
        <p:nvSpPr>
          <p:cNvPr id="3" name="Title 2"/>
          <p:cNvSpPr>
            <a:spLocks noGrp="1"/>
          </p:cNvSpPr>
          <p:nvPr>
            <p:ph type="title"/>
          </p:nvPr>
        </p:nvSpPr>
        <p:spPr/>
        <p:txBody>
          <a:bodyPr/>
          <a:lstStyle/>
          <a:p>
            <a:r>
              <a:rPr lang="en-AU" dirty="0" smtClean="0"/>
              <a:t>Security and encryption</a:t>
            </a:r>
            <a:endParaRPr lang="en-AU" dirty="0"/>
          </a:p>
        </p:txBody>
      </p:sp>
    </p:spTree>
    <p:extLst>
      <p:ext uri="{BB962C8B-B14F-4D97-AF65-F5344CB8AC3E}">
        <p14:creationId xmlns:p14="http://schemas.microsoft.com/office/powerpoint/2010/main" val="3474073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6792"/>
            <a:ext cx="8229600" cy="5157192"/>
          </a:xfrm>
        </p:spPr>
        <p:txBody>
          <a:bodyPr>
            <a:normAutofit fontScale="92500" lnSpcReduction="10000"/>
          </a:bodyPr>
          <a:lstStyle/>
          <a:p>
            <a:r>
              <a:rPr lang="en-AU" sz="3000" dirty="0" smtClean="0"/>
              <a:t>moving from templates to document generation / automation / assembly</a:t>
            </a:r>
          </a:p>
          <a:p>
            <a:r>
              <a:rPr lang="en-AU" sz="3000" dirty="0" smtClean="0"/>
              <a:t>systemises some stages of legal work</a:t>
            </a:r>
          </a:p>
          <a:p>
            <a:r>
              <a:rPr lang="en-AU" sz="3000" dirty="0" err="1"/>
              <a:t>e</a:t>
            </a:r>
            <a:r>
              <a:rPr lang="en-AU" sz="3000" dirty="0" err="1" smtClean="0"/>
              <a:t>g</a:t>
            </a:r>
            <a:r>
              <a:rPr lang="en-AU" sz="3000" dirty="0" smtClean="0"/>
              <a:t>, </a:t>
            </a:r>
            <a:r>
              <a:rPr lang="en-AU" sz="3000" dirty="0" err="1" smtClean="0"/>
              <a:t>Exari</a:t>
            </a:r>
            <a:r>
              <a:rPr lang="en-AU" sz="3000" dirty="0" smtClean="0"/>
              <a:t>, </a:t>
            </a:r>
            <a:r>
              <a:rPr lang="en-AU" sz="3000" dirty="0" err="1" smtClean="0"/>
              <a:t>Rapidocs</a:t>
            </a:r>
            <a:r>
              <a:rPr lang="en-AU" sz="3000" dirty="0" smtClean="0"/>
              <a:t> </a:t>
            </a:r>
            <a:r>
              <a:rPr lang="en-AU" sz="3000" dirty="0" err="1" smtClean="0"/>
              <a:t>LawDraft</a:t>
            </a:r>
            <a:r>
              <a:rPr lang="en-AU" sz="3000" dirty="0" smtClean="0"/>
              <a:t>, </a:t>
            </a:r>
            <a:r>
              <a:rPr lang="en-AU" sz="3000" dirty="0" err="1" smtClean="0"/>
              <a:t>Intelledox</a:t>
            </a:r>
            <a:r>
              <a:rPr lang="en-AU" sz="3000" dirty="0" smtClean="0"/>
              <a:t>, </a:t>
            </a:r>
            <a:r>
              <a:rPr lang="en-AU" sz="3000" dirty="0" err="1" smtClean="0"/>
              <a:t>Kiiac</a:t>
            </a:r>
            <a:r>
              <a:rPr lang="en-AU" sz="3000" dirty="0" smtClean="0"/>
              <a:t>, </a:t>
            </a:r>
            <a:r>
              <a:rPr lang="en-AU" sz="3000" dirty="0" err="1" smtClean="0"/>
              <a:t>Softdocs</a:t>
            </a:r>
            <a:r>
              <a:rPr lang="en-AU" sz="3000" dirty="0" smtClean="0"/>
              <a:t>/</a:t>
            </a:r>
            <a:r>
              <a:rPr lang="en-AU" sz="3000" dirty="0" err="1" smtClean="0"/>
              <a:t>HotDocs</a:t>
            </a:r>
            <a:endParaRPr lang="en-AU" sz="3000" dirty="0" smtClean="0"/>
          </a:p>
          <a:p>
            <a:pPr lvl="1"/>
            <a:r>
              <a:rPr lang="en-AU" sz="2600" dirty="0" smtClean="0"/>
              <a:t>more sophisticated templates &amp; libraries</a:t>
            </a:r>
          </a:p>
          <a:p>
            <a:pPr lvl="1"/>
            <a:r>
              <a:rPr lang="en-AU" sz="2600" dirty="0" smtClean="0"/>
              <a:t>on-line questionnaire style with guidance, followed by document assembly</a:t>
            </a:r>
          </a:p>
          <a:p>
            <a:pPr lvl="1"/>
            <a:r>
              <a:rPr lang="en-AU" sz="2600" dirty="0" smtClean="0"/>
              <a:t>learning from financial services</a:t>
            </a:r>
          </a:p>
          <a:p>
            <a:pPr lvl="1"/>
            <a:r>
              <a:rPr lang="en-AU" sz="2600" dirty="0" smtClean="0"/>
              <a:t>ideally database-driven from “source of truth” DB</a:t>
            </a:r>
          </a:p>
          <a:p>
            <a:pPr lvl="1"/>
            <a:r>
              <a:rPr lang="en-AU" sz="2600" dirty="0"/>
              <a:t>s</a:t>
            </a:r>
            <a:r>
              <a:rPr lang="en-AU" sz="2600" dirty="0" smtClean="0"/>
              <a:t>ome going to cloud-based systems</a:t>
            </a:r>
          </a:p>
        </p:txBody>
      </p:sp>
      <p:sp>
        <p:nvSpPr>
          <p:cNvPr id="3" name="Title 2"/>
          <p:cNvSpPr>
            <a:spLocks noGrp="1"/>
          </p:cNvSpPr>
          <p:nvPr>
            <p:ph type="title"/>
          </p:nvPr>
        </p:nvSpPr>
        <p:spPr/>
        <p:txBody>
          <a:bodyPr/>
          <a:lstStyle/>
          <a:p>
            <a:r>
              <a:rPr lang="en-AU" b="1" dirty="0" smtClean="0"/>
              <a:t>Document generation</a:t>
            </a:r>
            <a:endParaRPr lang="en-AU" b="1" dirty="0"/>
          </a:p>
        </p:txBody>
      </p:sp>
    </p:spTree>
    <p:extLst>
      <p:ext uri="{BB962C8B-B14F-4D97-AF65-F5344CB8AC3E}">
        <p14:creationId xmlns:p14="http://schemas.microsoft.com/office/powerpoint/2010/main" val="2300515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b="1" dirty="0" smtClean="0"/>
              <a:t>Legal expert systems</a:t>
            </a:r>
            <a:endParaRPr lang="en-AU" b="1"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361" t="16194" r="28810" b="3125"/>
          <a:stretch/>
        </p:blipFill>
        <p:spPr bwMode="auto">
          <a:xfrm>
            <a:off x="1947255" y="1340768"/>
            <a:ext cx="5249491" cy="531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394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Haley/</a:t>
            </a:r>
            <a:r>
              <a:rPr lang="en-AU" dirty="0" err="1" smtClean="0"/>
              <a:t>RuleBurst</a:t>
            </a:r>
            <a:r>
              <a:rPr lang="en-AU" dirty="0" smtClean="0"/>
              <a:t> -&gt;</a:t>
            </a:r>
            <a:br>
              <a:rPr lang="en-AU" dirty="0" smtClean="0"/>
            </a:br>
            <a:r>
              <a:rPr lang="en-AU" dirty="0" smtClean="0"/>
              <a:t>Oracle Policy Automation</a:t>
            </a:r>
          </a:p>
          <a:p>
            <a:pPr lvl="1"/>
            <a:r>
              <a:rPr lang="en-AU" dirty="0" smtClean="0"/>
              <a:t>“Enterprise policy automation”</a:t>
            </a:r>
          </a:p>
          <a:p>
            <a:pPr lvl="1"/>
            <a:r>
              <a:rPr lang="en-AU" dirty="0"/>
              <a:t>policy </a:t>
            </a:r>
            <a:r>
              <a:rPr lang="en-AU" dirty="0" smtClean="0"/>
              <a:t>modelling </a:t>
            </a:r>
            <a:r>
              <a:rPr lang="en-AU" dirty="0"/>
              <a:t>and automation software for </a:t>
            </a:r>
            <a:r>
              <a:rPr lang="en-AU" dirty="0" smtClean="0"/>
              <a:t>legislative </a:t>
            </a:r>
            <a:r>
              <a:rPr lang="en-AU" dirty="0"/>
              <a:t>and regulated industries</a:t>
            </a:r>
          </a:p>
          <a:p>
            <a:r>
              <a:rPr lang="en-AU" dirty="0" err="1" smtClean="0"/>
              <a:t>Neota</a:t>
            </a:r>
            <a:r>
              <a:rPr lang="en-AU" dirty="0" smtClean="0"/>
              <a:t> Logic</a:t>
            </a:r>
          </a:p>
          <a:p>
            <a:pPr lvl="1"/>
            <a:r>
              <a:rPr lang="en-AU" dirty="0"/>
              <a:t>“Microsoft Excel for </a:t>
            </a:r>
            <a:r>
              <a:rPr lang="en-AU" dirty="0" smtClean="0"/>
              <a:t>compliance” </a:t>
            </a:r>
            <a:endParaRPr lang="en-AU" dirty="0"/>
          </a:p>
        </p:txBody>
      </p:sp>
      <p:sp>
        <p:nvSpPr>
          <p:cNvPr id="3" name="Title 2"/>
          <p:cNvSpPr>
            <a:spLocks noGrp="1"/>
          </p:cNvSpPr>
          <p:nvPr>
            <p:ph type="title"/>
          </p:nvPr>
        </p:nvSpPr>
        <p:spPr/>
        <p:txBody>
          <a:bodyPr/>
          <a:lstStyle/>
          <a:p>
            <a:r>
              <a:rPr lang="en-AU" dirty="0" smtClean="0"/>
              <a:t>Legal expert systems</a:t>
            </a:r>
            <a:endParaRPr lang="en-AU" dirty="0"/>
          </a:p>
        </p:txBody>
      </p:sp>
    </p:spTree>
    <p:extLst>
      <p:ext uri="{BB962C8B-B14F-4D97-AF65-F5344CB8AC3E}">
        <p14:creationId xmlns:p14="http://schemas.microsoft.com/office/powerpoint/2010/main" val="4098576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800" dirty="0" smtClean="0"/>
              <a:t>work well when there are objective (“bright line”) tests, narrow (even if complex) problem domains</a:t>
            </a:r>
          </a:p>
          <a:p>
            <a:r>
              <a:rPr lang="en-AU" sz="2800" dirty="0" smtClean="0"/>
              <a:t>can’t make value judgements;  can provide factors, criteria, examples;  can work in conjunction with expert (“decision-support”)</a:t>
            </a:r>
          </a:p>
          <a:p>
            <a:r>
              <a:rPr lang="en-AU" sz="2800" dirty="0" smtClean="0"/>
              <a:t>can be costly, time-consuming, error-prone to extract and formalise expertise / regulation</a:t>
            </a:r>
          </a:p>
        </p:txBody>
      </p:sp>
      <p:sp>
        <p:nvSpPr>
          <p:cNvPr id="3" name="Title 2"/>
          <p:cNvSpPr>
            <a:spLocks noGrp="1"/>
          </p:cNvSpPr>
          <p:nvPr>
            <p:ph type="title"/>
          </p:nvPr>
        </p:nvSpPr>
        <p:spPr/>
        <p:txBody>
          <a:bodyPr/>
          <a:lstStyle/>
          <a:p>
            <a:r>
              <a:rPr lang="en-AU" dirty="0" smtClean="0"/>
              <a:t>Issues</a:t>
            </a:r>
            <a:endParaRPr lang="en-AU" dirty="0"/>
          </a:p>
        </p:txBody>
      </p:sp>
    </p:spTree>
    <p:extLst>
      <p:ext uri="{BB962C8B-B14F-4D97-AF65-F5344CB8AC3E}">
        <p14:creationId xmlns:p14="http://schemas.microsoft.com/office/powerpoint/2010/main" val="461169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sevensnap.com/blog/wp-content/uploads/cloud.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36000"/>
                    </a14:imgEffect>
                  </a14:imgLayer>
                </a14:imgProps>
              </a:ext>
              <a:ext uri="{28A0092B-C50C-407E-A947-70E740481C1C}">
                <a14:useLocalDpi xmlns:a14="http://schemas.microsoft.com/office/drawing/2010/main" val="0"/>
              </a:ext>
            </a:extLst>
          </a:blip>
          <a:srcRect/>
          <a:stretch>
            <a:fillRect/>
          </a:stretch>
        </p:blipFill>
        <p:spPr bwMode="auto">
          <a:xfrm>
            <a:off x="1331640" y="260648"/>
            <a:ext cx="4314825" cy="26955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699" y="296652"/>
            <a:ext cx="4248432" cy="2376264"/>
          </a:xfrm>
        </p:spPr>
        <p:txBody>
          <a:bodyPr lIns="432000">
            <a:noAutofit/>
          </a:bodyPr>
          <a:lstStyle/>
          <a:p>
            <a:pPr algn="l"/>
            <a:r>
              <a:rPr lang="en-AU" sz="4000" dirty="0" smtClean="0">
                <a:latin typeface="Tahoma" pitchFamily="34" charset="0"/>
                <a:ea typeface="Tahoma" pitchFamily="34" charset="0"/>
                <a:cs typeface="Tahoma" pitchFamily="34" charset="0"/>
              </a:rPr>
              <a:t>Thank you</a:t>
            </a:r>
            <a:endParaRPr lang="en-AU" sz="4000" dirty="0">
              <a:latin typeface="Tahoma" pitchFamily="34" charset="0"/>
              <a:ea typeface="Tahoma" pitchFamily="34" charset="0"/>
              <a:cs typeface="Tahoma" pitchFamily="34" charset="0"/>
            </a:endParaRPr>
          </a:p>
        </p:txBody>
      </p:sp>
      <p:sp>
        <p:nvSpPr>
          <p:cNvPr id="5" name="Subtitle 4"/>
          <p:cNvSpPr>
            <a:spLocks noGrp="1"/>
          </p:cNvSpPr>
          <p:nvPr>
            <p:ph type="subTitle" idx="1"/>
          </p:nvPr>
        </p:nvSpPr>
        <p:spPr>
          <a:xfrm>
            <a:off x="0" y="4725144"/>
            <a:ext cx="9144000" cy="504056"/>
          </a:xfrm>
          <a:gradFill>
            <a:gsLst>
              <a:gs pos="0">
                <a:srgbClr val="FFC000"/>
              </a:gs>
              <a:gs pos="100000">
                <a:schemeClr val="bg1"/>
              </a:gs>
            </a:gsLst>
            <a:lin ang="0" scaled="1"/>
          </a:gradFill>
        </p:spPr>
        <p:txBody>
          <a:bodyPr lIns="432000" tIns="90000" rIns="0" bIns="0">
            <a:normAutofit/>
          </a:bodyPr>
          <a:lstStyle/>
          <a:p>
            <a:pPr algn="l"/>
            <a:endParaRPr lang="en-AU" sz="2000" dirty="0">
              <a:solidFill>
                <a:schemeClr val="tx1"/>
              </a:solidFill>
              <a:latin typeface="Tahoma" pitchFamily="34" charset="0"/>
              <a:ea typeface="Tahoma" pitchFamily="34" charset="0"/>
              <a:cs typeface="Tahoma"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00" y="5517232"/>
            <a:ext cx="3888432" cy="1031731"/>
          </a:xfrm>
          <a:prstGeom prst="rect">
            <a:avLst/>
          </a:prstGeom>
        </p:spPr>
      </p:pic>
      <p:sp>
        <p:nvSpPr>
          <p:cNvPr id="7" name="Title 3"/>
          <p:cNvSpPr txBox="1">
            <a:spLocks/>
          </p:cNvSpPr>
          <p:nvPr/>
        </p:nvSpPr>
        <p:spPr>
          <a:xfrm>
            <a:off x="4714785" y="2694832"/>
            <a:ext cx="4248432" cy="1728192"/>
          </a:xfrm>
          <a:prstGeom prst="rect">
            <a:avLst/>
          </a:prstGeom>
        </p:spPr>
        <p:txBody>
          <a:bodyPr vert="horz" lIns="4320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AU" sz="2000" dirty="0" smtClean="0">
                <a:latin typeface="Tahoma" pitchFamily="34" charset="0"/>
                <a:ea typeface="Tahoma" pitchFamily="34" charset="0"/>
                <a:cs typeface="Tahoma" pitchFamily="34" charset="0"/>
              </a:rPr>
              <a:t>Patrick Sefton</a:t>
            </a:r>
            <a:br>
              <a:rPr lang="en-AU" sz="2000" dirty="0" smtClean="0">
                <a:latin typeface="Tahoma" pitchFamily="34" charset="0"/>
                <a:ea typeface="Tahoma" pitchFamily="34" charset="0"/>
                <a:cs typeface="Tahoma" pitchFamily="34" charset="0"/>
              </a:rPr>
            </a:br>
            <a:r>
              <a:rPr lang="en-AU" sz="2000" dirty="0" smtClean="0">
                <a:latin typeface="Tahoma" pitchFamily="34" charset="0"/>
                <a:ea typeface="Tahoma" pitchFamily="34" charset="0"/>
                <a:cs typeface="Tahoma" pitchFamily="34" charset="0"/>
              </a:rPr>
              <a:t>Principal, Brightline Lawyers</a:t>
            </a:r>
            <a:br>
              <a:rPr lang="en-AU" sz="2000" dirty="0" smtClean="0">
                <a:latin typeface="Tahoma" pitchFamily="34" charset="0"/>
                <a:ea typeface="Tahoma" pitchFamily="34" charset="0"/>
                <a:cs typeface="Tahoma" pitchFamily="34" charset="0"/>
              </a:rPr>
            </a:br>
            <a:r>
              <a:rPr lang="en-AU" sz="2000" dirty="0" smtClean="0">
                <a:latin typeface="Tahoma" pitchFamily="34" charset="0"/>
                <a:ea typeface="Tahoma" pitchFamily="34" charset="0"/>
                <a:cs typeface="Tahoma" pitchFamily="34" charset="0"/>
              </a:rPr>
              <a:t>Phone 07 3160 9249</a:t>
            </a:r>
            <a:br>
              <a:rPr lang="en-AU" sz="2000" dirty="0" smtClean="0">
                <a:latin typeface="Tahoma" pitchFamily="34" charset="0"/>
                <a:ea typeface="Tahoma" pitchFamily="34" charset="0"/>
                <a:cs typeface="Tahoma" pitchFamily="34" charset="0"/>
              </a:rPr>
            </a:br>
            <a:r>
              <a:rPr lang="en-AU" sz="2000" dirty="0" smtClean="0">
                <a:latin typeface="Tahoma" pitchFamily="34" charset="0"/>
                <a:ea typeface="Tahoma" pitchFamily="34" charset="0"/>
                <a:cs typeface="Tahoma" pitchFamily="34" charset="0"/>
              </a:rPr>
              <a:t>Mobile 0407 756 568</a:t>
            </a:r>
            <a:br>
              <a:rPr lang="en-AU" sz="2000" dirty="0" smtClean="0">
                <a:latin typeface="Tahoma" pitchFamily="34" charset="0"/>
                <a:ea typeface="Tahoma" pitchFamily="34" charset="0"/>
                <a:cs typeface="Tahoma" pitchFamily="34" charset="0"/>
              </a:rPr>
            </a:br>
            <a:r>
              <a:rPr lang="en-AU" sz="2000" i="1" dirty="0" smtClean="0">
                <a:latin typeface="Tahoma" pitchFamily="34" charset="0"/>
                <a:ea typeface="Tahoma" pitchFamily="34" charset="0"/>
                <a:cs typeface="Tahoma" pitchFamily="34" charset="0"/>
              </a:rPr>
              <a:t>patrick.sefton@brightline.com.au</a:t>
            </a:r>
            <a:endParaRPr lang="en-AU" sz="2000" i="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2915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“most exciting technology or trend”</a:t>
            </a:r>
          </a:p>
          <a:p>
            <a:pPr lvl="1"/>
            <a:r>
              <a:rPr lang="en-AU" dirty="0" smtClean="0"/>
              <a:t>tablets / BYOD support</a:t>
            </a:r>
          </a:p>
          <a:p>
            <a:pPr lvl="1"/>
            <a:r>
              <a:rPr lang="en-AU" dirty="0" smtClean="0"/>
              <a:t>virtualisation</a:t>
            </a:r>
          </a:p>
          <a:p>
            <a:pPr lvl="1"/>
            <a:r>
              <a:rPr lang="en-AU" dirty="0" smtClean="0"/>
              <a:t>cloud computing</a:t>
            </a:r>
          </a:p>
          <a:p>
            <a:pPr lvl="1"/>
            <a:r>
              <a:rPr lang="en-AU" dirty="0" err="1" smtClean="0"/>
              <a:t>sharepoint</a:t>
            </a:r>
            <a:endParaRPr lang="en-AU" dirty="0" smtClean="0"/>
          </a:p>
          <a:p>
            <a:pPr lvl="1"/>
            <a:r>
              <a:rPr lang="en-AU" dirty="0" smtClean="0"/>
              <a:t>mobility apps</a:t>
            </a:r>
          </a:p>
          <a:p>
            <a:pPr lvl="1"/>
            <a:r>
              <a:rPr lang="en-AU" dirty="0" smtClean="0"/>
              <a:t>web apps</a:t>
            </a:r>
          </a:p>
          <a:p>
            <a:r>
              <a:rPr lang="en-AU" dirty="0" smtClean="0"/>
              <a:t>median spend: $13,000 /lawyer/year</a:t>
            </a:r>
          </a:p>
        </p:txBody>
      </p:sp>
      <p:sp>
        <p:nvSpPr>
          <p:cNvPr id="3" name="Title 2"/>
          <p:cNvSpPr>
            <a:spLocks noGrp="1"/>
          </p:cNvSpPr>
          <p:nvPr>
            <p:ph type="title"/>
          </p:nvPr>
        </p:nvSpPr>
        <p:spPr/>
        <p:txBody>
          <a:bodyPr/>
          <a:lstStyle/>
          <a:p>
            <a:r>
              <a:rPr lang="en-AU" dirty="0" smtClean="0"/>
              <a:t>And the survey says…</a:t>
            </a:r>
            <a:endParaRPr lang="en-AU" dirty="0"/>
          </a:p>
        </p:txBody>
      </p:sp>
    </p:spTree>
    <p:extLst>
      <p:ext uri="{BB962C8B-B14F-4D97-AF65-F5344CB8AC3E}">
        <p14:creationId xmlns:p14="http://schemas.microsoft.com/office/powerpoint/2010/main" val="142479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many different names</a:t>
            </a:r>
            <a:br>
              <a:rPr lang="en-AU" dirty="0" smtClean="0"/>
            </a:br>
            <a:r>
              <a:rPr lang="en-AU" dirty="0" smtClean="0"/>
              <a:t>(but only slightly </a:t>
            </a:r>
            <a:r>
              <a:rPr lang="en-AU" dirty="0"/>
              <a:t>different </a:t>
            </a:r>
            <a:r>
              <a:rPr lang="en-AU" dirty="0" smtClean="0"/>
              <a:t>meanings)</a:t>
            </a:r>
            <a:endParaRPr lang="en-AU" dirty="0"/>
          </a:p>
          <a:p>
            <a:r>
              <a:rPr lang="en-AU" dirty="0"/>
              <a:t>b</a:t>
            </a:r>
            <a:r>
              <a:rPr lang="en-AU" dirty="0" smtClean="0"/>
              <a:t>road definition:</a:t>
            </a:r>
          </a:p>
          <a:p>
            <a:pPr lvl="1"/>
            <a:r>
              <a:rPr lang="en-AU" dirty="0" smtClean="0"/>
              <a:t>ICT </a:t>
            </a:r>
            <a:r>
              <a:rPr lang="en-AU" dirty="0"/>
              <a:t>capability</a:t>
            </a:r>
          </a:p>
          <a:p>
            <a:pPr lvl="1"/>
            <a:r>
              <a:rPr lang="en-AU" dirty="0"/>
              <a:t>provisioned </a:t>
            </a:r>
            <a:r>
              <a:rPr lang="en-AU" u="sng" dirty="0"/>
              <a:t>remotely</a:t>
            </a:r>
            <a:r>
              <a:rPr lang="en-AU" dirty="0"/>
              <a:t>, delivered as a </a:t>
            </a:r>
            <a:r>
              <a:rPr lang="en-AU" u="sng" dirty="0"/>
              <a:t>service</a:t>
            </a:r>
          </a:p>
          <a:p>
            <a:pPr lvl="1"/>
            <a:r>
              <a:rPr lang="en-AU" dirty="0"/>
              <a:t>with </a:t>
            </a:r>
            <a:r>
              <a:rPr lang="en-AU" u="sng" dirty="0"/>
              <a:t>abstraction of detail</a:t>
            </a:r>
          </a:p>
        </p:txBody>
      </p:sp>
      <p:sp>
        <p:nvSpPr>
          <p:cNvPr id="3" name="Title 2"/>
          <p:cNvSpPr>
            <a:spLocks noGrp="1"/>
          </p:cNvSpPr>
          <p:nvPr>
            <p:ph type="title"/>
          </p:nvPr>
        </p:nvSpPr>
        <p:spPr/>
        <p:txBody>
          <a:bodyPr/>
          <a:lstStyle/>
          <a:p>
            <a:r>
              <a:rPr lang="en-AU" b="1" dirty="0" smtClean="0"/>
              <a:t>Cloud computing</a:t>
            </a:r>
            <a:endParaRPr lang="en-AU" b="1" dirty="0"/>
          </a:p>
        </p:txBody>
      </p:sp>
    </p:spTree>
    <p:extLst>
      <p:ext uri="{BB962C8B-B14F-4D97-AF65-F5344CB8AC3E}">
        <p14:creationId xmlns:p14="http://schemas.microsoft.com/office/powerpoint/2010/main" val="3650687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60" y="283711"/>
            <a:ext cx="4459680" cy="3014236"/>
          </a:xfrm>
          <a:prstGeom prst="rect">
            <a:avLst/>
          </a:prstGeom>
          <a:noFill/>
          <a:ln>
            <a:noFill/>
          </a:ln>
          <a:effectLst>
            <a:outerShdw dist="35921" dir="2700000" algn="ctr" rotWithShape="0">
              <a:srgbClr val="808080"/>
            </a:outerShdw>
            <a:softEdge rad="3175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8194" name="Text Box 2"/>
          <p:cNvSpPr txBox="1">
            <a:spLocks noChangeArrowheads="1"/>
          </p:cNvSpPr>
          <p:nvPr/>
        </p:nvSpPr>
        <p:spPr bwMode="auto">
          <a:xfrm>
            <a:off x="5159521" y="1339341"/>
            <a:ext cx="3591360" cy="69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79222" rIns="81639" bIns="40820"/>
          <a:lstStyle>
            <a:lvl1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1pPr>
            <a:lvl2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2pPr>
            <a:lvl3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3pPr>
            <a:lvl4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4pPr>
            <a:lvl5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5pPr>
            <a:lvl6pPr marL="25146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6pPr>
            <a:lvl7pPr marL="29718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7pPr>
            <a:lvl8pPr marL="34290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8pPr>
            <a:lvl9pPr marL="38862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9pPr>
          </a:lstStyle>
          <a:p>
            <a:r>
              <a:rPr lang="en-US" sz="4400">
                <a:cs typeface="Arial" pitchFamily="34" charset="0"/>
              </a:rPr>
              <a:t>←</a:t>
            </a:r>
            <a:r>
              <a:rPr lang="en-US" sz="4400"/>
              <a:t> less of this</a:t>
            </a:r>
          </a:p>
        </p:txBody>
      </p:sp>
      <p:sp>
        <p:nvSpPr>
          <p:cNvPr id="8195" name="Text Box 3"/>
          <p:cNvSpPr txBox="1">
            <a:spLocks noChangeArrowheads="1"/>
          </p:cNvSpPr>
          <p:nvPr/>
        </p:nvSpPr>
        <p:spPr bwMode="auto">
          <a:xfrm>
            <a:off x="326880" y="4581128"/>
            <a:ext cx="4734720" cy="69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79222" rIns="81639" bIns="40820"/>
          <a:lstStyle>
            <a:lvl1pPr>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5pPr>
            <a:lvl6pPr marL="25146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6pPr>
            <a:lvl7pPr marL="29718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7pPr>
            <a:lvl8pPr marL="34290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8pPr>
            <a:lvl9pPr marL="38862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9pPr>
          </a:lstStyle>
          <a:p>
            <a:pPr algn="r"/>
            <a:r>
              <a:rPr lang="en-US" sz="4400" dirty="0"/>
              <a:t>more like </a:t>
            </a:r>
            <a:r>
              <a:rPr lang="en-US" sz="4400" dirty="0" smtClean="0"/>
              <a:t>this </a:t>
            </a:r>
            <a:r>
              <a:rPr lang="en-US" sz="4400" dirty="0" smtClean="0">
                <a:cs typeface="Arial" pitchFamily="34" charset="0"/>
              </a:rPr>
              <a:t>→</a:t>
            </a:r>
            <a:br>
              <a:rPr lang="en-US" sz="4400" dirty="0" smtClean="0">
                <a:cs typeface="Arial" pitchFamily="34" charset="0"/>
              </a:rPr>
            </a:br>
            <a:r>
              <a:rPr lang="en-US" sz="4400" dirty="0" smtClean="0">
                <a:cs typeface="Arial" pitchFamily="34" charset="0"/>
              </a:rPr>
              <a:t/>
            </a:r>
            <a:br>
              <a:rPr lang="en-US" sz="4400" dirty="0" smtClean="0">
                <a:cs typeface="Arial" pitchFamily="34" charset="0"/>
              </a:rPr>
            </a:br>
            <a:r>
              <a:rPr lang="en-US" sz="4400" dirty="0" smtClean="0">
                <a:cs typeface="Arial" pitchFamily="34" charset="0"/>
              </a:rPr>
              <a:t>…</a:t>
            </a:r>
            <a:endParaRPr lang="en-US" sz="4400" dirty="0">
              <a:cs typeface="Arial" pitchFamily="34" charset="0"/>
            </a:endParaRP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841" y="4245566"/>
            <a:ext cx="2675520" cy="1693618"/>
          </a:xfrm>
          <a:prstGeom prst="rect">
            <a:avLst/>
          </a:prstGeom>
          <a:noFill/>
          <a:ln>
            <a:noFill/>
          </a:ln>
          <a:effectLst>
            <a:outerShdw dist="35921" dir="2700000" algn="ctr" rotWithShape="0">
              <a:srgbClr val="808080"/>
            </a:outerShdw>
            <a:softEdge rad="635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6030853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20" y="1468954"/>
            <a:ext cx="8917920" cy="53069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8" name="Text Box 2"/>
          <p:cNvSpPr txBox="1">
            <a:spLocks noChangeArrowheads="1"/>
          </p:cNvSpPr>
          <p:nvPr/>
        </p:nvSpPr>
        <p:spPr bwMode="auto">
          <a:xfrm>
            <a:off x="162721" y="86409"/>
            <a:ext cx="3837600" cy="1317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79222" rIns="81639" bIns="40820"/>
          <a:lstStyle>
            <a:lvl1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1pPr>
            <a:lvl2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2pPr>
            <a:lvl3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3pPr>
            <a:lvl4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4pPr>
            <a:lvl5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5pPr>
            <a:lvl6pPr marL="25146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6pPr>
            <a:lvl7pPr marL="29718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7pPr>
            <a:lvl8pPr marL="34290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8pPr>
            <a:lvl9pPr marL="38862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9pPr>
          </a:lstStyle>
          <a:p>
            <a:pPr>
              <a:lnSpc>
                <a:spcPct val="80000"/>
              </a:lnSpc>
            </a:pPr>
            <a:r>
              <a:rPr lang="en-US" sz="4400" dirty="0">
                <a:cs typeface="Arial" pitchFamily="34" charset="0"/>
              </a:rPr>
              <a:t>...connected to</a:t>
            </a:r>
            <a:br>
              <a:rPr lang="en-US" sz="4400" dirty="0">
                <a:cs typeface="Arial" pitchFamily="34" charset="0"/>
              </a:rPr>
            </a:br>
            <a:r>
              <a:rPr lang="en-US" sz="4400" dirty="0">
                <a:cs typeface="Arial" pitchFamily="34" charset="0"/>
              </a:rPr>
              <a:t>these →</a:t>
            </a: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400" y="64808"/>
            <a:ext cx="4993920" cy="23186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1512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“what cloud services will be used?”</a:t>
            </a:r>
          </a:p>
          <a:p>
            <a:pPr lvl="1"/>
            <a:r>
              <a:rPr lang="en-AU" dirty="0" smtClean="0"/>
              <a:t>disaster recovery / business continuity</a:t>
            </a:r>
          </a:p>
          <a:p>
            <a:pPr lvl="1"/>
            <a:r>
              <a:rPr lang="en-AU" dirty="0" smtClean="0"/>
              <a:t>storage / backup / archive</a:t>
            </a:r>
          </a:p>
          <a:p>
            <a:pPr lvl="1"/>
            <a:r>
              <a:rPr lang="en-AU" dirty="0" smtClean="0"/>
              <a:t>email</a:t>
            </a:r>
          </a:p>
          <a:p>
            <a:pPr lvl="1"/>
            <a:r>
              <a:rPr lang="en-AU" dirty="0" smtClean="0"/>
              <a:t>document management</a:t>
            </a:r>
          </a:p>
          <a:p>
            <a:r>
              <a:rPr lang="en-AU" dirty="0" smtClean="0"/>
              <a:t>“cloud concerns and challenges?”</a:t>
            </a:r>
          </a:p>
          <a:p>
            <a:pPr lvl="1"/>
            <a:r>
              <a:rPr lang="en-AU" dirty="0" smtClean="0"/>
              <a:t>security / confidentiality</a:t>
            </a:r>
          </a:p>
          <a:p>
            <a:pPr lvl="1"/>
            <a:r>
              <a:rPr lang="en-AU" dirty="0" smtClean="0"/>
              <a:t>accessibility of data</a:t>
            </a:r>
            <a:endParaRPr lang="en-AU" dirty="0"/>
          </a:p>
        </p:txBody>
      </p:sp>
      <p:sp>
        <p:nvSpPr>
          <p:cNvPr id="3" name="Title 2"/>
          <p:cNvSpPr>
            <a:spLocks noGrp="1"/>
          </p:cNvSpPr>
          <p:nvPr>
            <p:ph type="title"/>
          </p:nvPr>
        </p:nvSpPr>
        <p:spPr/>
        <p:txBody>
          <a:bodyPr/>
          <a:lstStyle/>
          <a:p>
            <a:r>
              <a:rPr lang="en-AU" dirty="0" smtClean="0"/>
              <a:t>Back to the survey: cloud</a:t>
            </a:r>
            <a:endParaRPr lang="en-AU" dirty="0"/>
          </a:p>
        </p:txBody>
      </p:sp>
    </p:spTree>
    <p:extLst>
      <p:ext uri="{BB962C8B-B14F-4D97-AF65-F5344CB8AC3E}">
        <p14:creationId xmlns:p14="http://schemas.microsoft.com/office/powerpoint/2010/main" val="4274417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229600" cy="4752528"/>
          </a:xfrm>
        </p:spPr>
        <p:txBody>
          <a:bodyPr>
            <a:normAutofit/>
          </a:bodyPr>
          <a:lstStyle/>
          <a:p>
            <a:r>
              <a:rPr lang="en-AU" dirty="0" smtClean="0"/>
              <a:t>sure, cost reduction</a:t>
            </a:r>
          </a:p>
          <a:p>
            <a:pPr lvl="1"/>
            <a:r>
              <a:rPr lang="en-AU" dirty="0" smtClean="0"/>
              <a:t>local IT headcount</a:t>
            </a:r>
          </a:p>
          <a:p>
            <a:pPr lvl="1"/>
            <a:r>
              <a:rPr lang="en-AU" dirty="0" smtClean="0"/>
              <a:t>server, storage, infrastructure cost</a:t>
            </a:r>
          </a:p>
          <a:p>
            <a:pPr lvl="1"/>
            <a:r>
              <a:rPr lang="en-AU" dirty="0" smtClean="0"/>
              <a:t>licence costs</a:t>
            </a:r>
          </a:p>
          <a:p>
            <a:r>
              <a:rPr lang="en-AU" dirty="0"/>
              <a:t>b</a:t>
            </a:r>
            <a:r>
              <a:rPr lang="en-AU" dirty="0" smtClean="0"/>
              <a:t>ut main benefits reported as</a:t>
            </a:r>
          </a:p>
          <a:p>
            <a:pPr lvl="1"/>
            <a:r>
              <a:rPr lang="en-AU" dirty="0" smtClean="0"/>
              <a:t>resilience (backup and DR)</a:t>
            </a:r>
          </a:p>
          <a:p>
            <a:pPr lvl="1"/>
            <a:r>
              <a:rPr lang="en-AU" dirty="0"/>
              <a:t>s</a:t>
            </a:r>
            <a:r>
              <a:rPr lang="en-AU" dirty="0" smtClean="0"/>
              <a:t>calability and flexibility</a:t>
            </a:r>
          </a:p>
        </p:txBody>
      </p:sp>
      <p:sp>
        <p:nvSpPr>
          <p:cNvPr id="3" name="Title 2"/>
          <p:cNvSpPr>
            <a:spLocks noGrp="1"/>
          </p:cNvSpPr>
          <p:nvPr>
            <p:ph type="title"/>
          </p:nvPr>
        </p:nvSpPr>
        <p:spPr/>
        <p:txBody>
          <a:bodyPr/>
          <a:lstStyle/>
          <a:p>
            <a:r>
              <a:rPr lang="en-AU" dirty="0" smtClean="0"/>
              <a:t>Opportunities</a:t>
            </a:r>
            <a:endParaRPr lang="en-AU" dirty="0"/>
          </a:p>
        </p:txBody>
      </p:sp>
    </p:spTree>
    <p:extLst>
      <p:ext uri="{BB962C8B-B14F-4D97-AF65-F5344CB8AC3E}">
        <p14:creationId xmlns:p14="http://schemas.microsoft.com/office/powerpoint/2010/main" val="81575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nature of cloud services is to be available anywhere there is internet connectivity</a:t>
            </a:r>
          </a:p>
          <a:p>
            <a:pPr lvl="1"/>
            <a:r>
              <a:rPr lang="en-AU" dirty="0" smtClean="0"/>
              <a:t>mobile devices</a:t>
            </a:r>
          </a:p>
          <a:p>
            <a:pPr lvl="1"/>
            <a:r>
              <a:rPr lang="en-AU" dirty="0" smtClean="0"/>
              <a:t>out-of-office locations</a:t>
            </a:r>
          </a:p>
          <a:p>
            <a:r>
              <a:rPr lang="en-AU" dirty="0" smtClean="0"/>
              <a:t>reduce “synchronisation” issues</a:t>
            </a:r>
          </a:p>
          <a:p>
            <a:r>
              <a:rPr lang="en-AU" dirty="0" smtClean="0"/>
              <a:t>improve security</a:t>
            </a:r>
          </a:p>
          <a:p>
            <a:pPr lvl="1"/>
            <a:r>
              <a:rPr lang="en-AU" dirty="0" smtClean="0"/>
              <a:t>fewer copies</a:t>
            </a:r>
            <a:br>
              <a:rPr lang="en-AU" dirty="0" smtClean="0"/>
            </a:br>
            <a:r>
              <a:rPr lang="en-AU" dirty="0" smtClean="0"/>
              <a:t>particularly on notebooks, data sticks</a:t>
            </a:r>
          </a:p>
        </p:txBody>
      </p:sp>
      <p:sp>
        <p:nvSpPr>
          <p:cNvPr id="3" name="Title 2"/>
          <p:cNvSpPr>
            <a:spLocks noGrp="1"/>
          </p:cNvSpPr>
          <p:nvPr>
            <p:ph type="title"/>
          </p:nvPr>
        </p:nvSpPr>
        <p:spPr/>
        <p:txBody>
          <a:bodyPr/>
          <a:lstStyle/>
          <a:p>
            <a:r>
              <a:rPr lang="en-AU" dirty="0" smtClean="0"/>
              <a:t>Opportunities – ubiquity</a:t>
            </a:r>
            <a:endParaRPr lang="en-AU" dirty="0"/>
          </a:p>
        </p:txBody>
      </p:sp>
    </p:spTree>
    <p:extLst>
      <p:ext uri="{BB962C8B-B14F-4D97-AF65-F5344CB8AC3E}">
        <p14:creationId xmlns:p14="http://schemas.microsoft.com/office/powerpoint/2010/main" val="101870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TotalTime>
  <Words>2250</Words>
  <Application>Microsoft Office PowerPoint</Application>
  <PresentationFormat>On-screen Show (4:3)</PresentationFormat>
  <Paragraphs>316</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Digital innovations and in-house legal practice</vt:lpstr>
      <vt:lpstr>Digital innovations</vt:lpstr>
      <vt:lpstr>And the survey says…</vt:lpstr>
      <vt:lpstr>Cloud computing</vt:lpstr>
      <vt:lpstr>PowerPoint Presentation</vt:lpstr>
      <vt:lpstr>PowerPoint Presentation</vt:lpstr>
      <vt:lpstr>Back to the survey: cloud</vt:lpstr>
      <vt:lpstr>Opportunities</vt:lpstr>
      <vt:lpstr>Opportunities – ubiquity</vt:lpstr>
      <vt:lpstr>Opportunities – service levels</vt:lpstr>
      <vt:lpstr>What’s available – infrastructure</vt:lpstr>
      <vt:lpstr>What’s available – Dropbox &amp; co</vt:lpstr>
      <vt:lpstr>What’s available – office apps</vt:lpstr>
      <vt:lpstr>What’s available – legal practice management</vt:lpstr>
      <vt:lpstr>Issue – data sovereignty</vt:lpstr>
      <vt:lpstr>Information privacy compliance</vt:lpstr>
      <vt:lpstr>Information privacy compliance</vt:lpstr>
      <vt:lpstr>Mobile computing</vt:lpstr>
      <vt:lpstr>Mobile apps for lawyers</vt:lpstr>
      <vt:lpstr>Example: AustLII mobile app</vt:lpstr>
      <vt:lpstr>Tablet functionality for lawyers</vt:lpstr>
      <vt:lpstr>Security and encryption</vt:lpstr>
      <vt:lpstr>Document generation</vt:lpstr>
      <vt:lpstr>Legal expert systems</vt:lpstr>
      <vt:lpstr>Legal expert systems</vt:lpstr>
      <vt:lpstr>Issues</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Sefton</dc:creator>
  <cp:lastModifiedBy>Patrick Sefton</cp:lastModifiedBy>
  <cp:revision>143</cp:revision>
  <dcterms:created xsi:type="dcterms:W3CDTF">2012-03-15T01:05:20Z</dcterms:created>
  <dcterms:modified xsi:type="dcterms:W3CDTF">2012-03-23T01:33:29Z</dcterms:modified>
</cp:coreProperties>
</file>