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286" r:id="rId19"/>
  </p:sldIdLst>
  <p:sldSz cx="6858000" cy="51435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9329" autoAdjust="0"/>
  </p:normalViewPr>
  <p:slideViewPr>
    <p:cSldViewPr>
      <p:cViewPr varScale="1">
        <p:scale>
          <a:sx n="92" d="100"/>
          <a:sy n="92" d="100"/>
        </p:scale>
        <p:origin x="1470" y="78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F57F-D98C-4317-A486-502D6CF7ACFE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5826-EEE3-4FB9-B9F8-215FF43FED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8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DAB-4092-497A-9893-22B1A2BD6A2C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8CF-A05A-45CB-8A37-70AF153C8D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5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8CF-A05A-45CB-8A37-70AF153C8D8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76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5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68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75607"/>
            <a:ext cx="6172200" cy="3319017"/>
          </a:xfrm>
        </p:spPr>
        <p:txBody>
          <a:bodyPr/>
          <a:lstStyle>
            <a:lvl1pPr marL="256500">
              <a:spcBef>
                <a:spcPts val="900"/>
              </a:spcBef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35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05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" y="205981"/>
            <a:ext cx="6172200" cy="816494"/>
          </a:xfrm>
        </p:spPr>
        <p:txBody>
          <a:bodyPr>
            <a:normAutofit/>
          </a:bodyPr>
          <a:lstStyle>
            <a:lvl1pPr algn="l"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8781" y="1022473"/>
            <a:ext cx="6876781" cy="12151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9" name="Rectangle 8"/>
          <p:cNvSpPr/>
          <p:nvPr userDrawn="1"/>
        </p:nvSpPr>
        <p:spPr>
          <a:xfrm>
            <a:off x="-18781" y="4900478"/>
            <a:ext cx="6876781" cy="243027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174721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5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6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6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5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7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04794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7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25A3-1347-431F-B3C5-858C4E809609}" type="datetimeFigureOut">
              <a:rPr lang="en-AU" smtClean="0"/>
              <a:t>13-Mar-18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89107"/>
            <a:ext cx="6071946" cy="1336649"/>
          </a:xfrm>
        </p:spPr>
        <p:txBody>
          <a:bodyPr vert="horz" lIns="324000" tIns="34290" rIns="68580" bIns="34290" rtlCol="0" anchor="ctr">
            <a:noAutofit/>
          </a:bodyPr>
          <a:lstStyle/>
          <a:p>
            <a:pPr algn="l">
              <a:spcBef>
                <a:spcPts val="0"/>
              </a:spcBef>
            </a:pPr>
            <a:r>
              <a:rPr lang="en-AU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Data: it’s not just</a:t>
            </a:r>
            <a:br>
              <a:rPr lang="en-AU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breaches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67894"/>
            <a:ext cx="6858000" cy="270000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vert="horz" lIns="324000" tIns="40500" rIns="0" bIns="0" rtlCol="0">
            <a:noAutofit/>
          </a:bodyPr>
          <a:lstStyle/>
          <a:p>
            <a:pPr algn="l"/>
            <a:r>
              <a:rPr lang="en-AU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r>
              <a:rPr lang="en-AU" sz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|  Principal, Brightline Lawyers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4354014"/>
            <a:ext cx="2238695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1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7D3987-2DAD-474B-A941-36C47BC3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imSitu</a:t>
            </a:r>
            <a:r>
              <a:rPr lang="en-US"/>
              <a:t> SRL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93E153-D1D2-429D-9377-3D52E3E63F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8" y="1563638"/>
            <a:ext cx="7743871" cy="22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12129A-CBC6-4350-A13A-4BB3DABD6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August 2016</a:t>
            </a:r>
          </a:p>
          <a:p>
            <a:r>
              <a:rPr lang="en-US" dirty="0"/>
              <a:t>de-identified MBS/PBS claim data on 10% of population – 2.9M individuals</a:t>
            </a:r>
          </a:p>
          <a:p>
            <a:r>
              <a:rPr lang="en-US" dirty="0"/>
              <a:t>badly flawed encryption</a:t>
            </a:r>
          </a:p>
          <a:p>
            <a:r>
              <a:rPr lang="en-US" dirty="0"/>
              <a:t>linkage attacks (with enough data points, everyone is unique)</a:t>
            </a:r>
            <a:endParaRPr lang="en-AU" dirty="0"/>
          </a:p>
          <a:p>
            <a:r>
              <a:rPr lang="en-US" dirty="0"/>
              <a:t>potentially id</a:t>
            </a:r>
            <a:r>
              <a:rPr lang="en-AU" dirty="0" err="1"/>
              <a:t>entified</a:t>
            </a:r>
            <a:r>
              <a:rPr lang="en-AU" dirty="0"/>
              <a:t> entire medical history of multiple individuals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6905B5-4D5D-4F91-9BD3-4B76B5F6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De- and Re-identification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075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12630F-BE79-47E3-B063-70F5E014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withdrawn</a:t>
            </a:r>
          </a:p>
          <a:p>
            <a:r>
              <a:rPr lang="en-US" dirty="0"/>
              <a:t>the mathematics is important</a:t>
            </a:r>
          </a:p>
          <a:p>
            <a:r>
              <a:rPr lang="en-US" dirty="0"/>
              <a:t>de-identification guidelines cannot be assumed to guarantee privacy protection</a:t>
            </a:r>
          </a:p>
          <a:p>
            <a:r>
              <a:rPr lang="en-US" dirty="0"/>
              <a:t>some datasets can </a:t>
            </a:r>
            <a:r>
              <a:rPr lang="en-US" u="sng" dirty="0"/>
              <a:t>never</a:t>
            </a:r>
            <a:r>
              <a:rPr lang="en-US" dirty="0"/>
              <a:t> be published in a useful form while retaining individual privacy</a:t>
            </a:r>
          </a:p>
          <a:p>
            <a:r>
              <a:rPr lang="en-US" dirty="0"/>
              <a:t>proposed re-identification offence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CA2F7A-2D3C-49A7-B8A2-C3F08CC0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MBS/PBS 10% outcomes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189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95E180-FEDD-46E1-807A-092658FD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OAIC &amp; Data61 (CSIRO)</a:t>
            </a:r>
          </a:p>
          <a:p>
            <a:r>
              <a:rPr lang="en-US" dirty="0"/>
              <a:t>comprehensive and non-technical approach</a:t>
            </a:r>
          </a:p>
          <a:p>
            <a:r>
              <a:rPr lang="en-US" dirty="0"/>
              <a:t>model of issues, areas for investigation</a:t>
            </a:r>
          </a:p>
          <a:p>
            <a:r>
              <a:rPr lang="en-US" dirty="0"/>
              <a:t>basis for scoping/briefing/discussion with experts</a:t>
            </a:r>
          </a:p>
          <a:p>
            <a:r>
              <a:rPr lang="en-US" dirty="0"/>
              <a:t>focus on “data situation,” </a:t>
            </a:r>
            <a:r>
              <a:rPr lang="en-US" dirty="0" err="1"/>
              <a:t>ie</a:t>
            </a:r>
            <a:r>
              <a:rPr lang="en-US" dirty="0"/>
              <a:t>, data in context</a:t>
            </a:r>
          </a:p>
          <a:p>
            <a:r>
              <a:rPr lang="en-US" dirty="0"/>
              <a:t>emphasis on understanding, identifying, planning</a:t>
            </a:r>
          </a:p>
          <a:p>
            <a:r>
              <a:rPr lang="en-US" dirty="0"/>
              <a:t>may still be judgement calls, including whether to release at all (</a:t>
            </a:r>
            <a:r>
              <a:rPr lang="en-US" dirty="0" err="1"/>
              <a:t>cf</a:t>
            </a:r>
            <a:r>
              <a:rPr lang="en-US" dirty="0"/>
              <a:t> MBS/PBS release)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305FDE-D436-4A2B-9134-37724CF4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De-identification decision-making framework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15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C79C8C-9486-44D7-9E76-69C99A4F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75607"/>
            <a:ext cx="6172200" cy="3600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small business exemption: 94% of AU enterprises</a:t>
            </a:r>
          </a:p>
          <a:p>
            <a:r>
              <a:rPr lang="en-US" dirty="0"/>
              <a:t>state depts &amp; agencies also excluded</a:t>
            </a:r>
          </a:p>
          <a:p>
            <a:r>
              <a:rPr lang="en-US" dirty="0"/>
              <a:t>only </a:t>
            </a:r>
            <a:r>
              <a:rPr lang="en-US" u="sng" dirty="0"/>
              <a:t>unauthorized</a:t>
            </a:r>
            <a:r>
              <a:rPr lang="en-US" dirty="0"/>
              <a:t> disclosures</a:t>
            </a:r>
          </a:p>
          <a:p>
            <a:r>
              <a:rPr lang="en-US" dirty="0"/>
              <a:t>only where </a:t>
            </a:r>
            <a:r>
              <a:rPr lang="en-US" u="sng" dirty="0"/>
              <a:t>likely</a:t>
            </a:r>
            <a:r>
              <a:rPr lang="en-US" dirty="0"/>
              <a:t> to result in </a:t>
            </a:r>
            <a:r>
              <a:rPr lang="en-US" u="sng" dirty="0"/>
              <a:t>serious harm</a:t>
            </a:r>
          </a:p>
          <a:p>
            <a:r>
              <a:rPr lang="en-US" dirty="0"/>
              <a:t>will guidance in s26WG become exceptions?</a:t>
            </a:r>
          </a:p>
          <a:p>
            <a:r>
              <a:rPr lang="en-US" dirty="0"/>
              <a:t>remedial action is effective self-certification</a:t>
            </a:r>
          </a:p>
          <a:p>
            <a:r>
              <a:rPr lang="en-US" dirty="0"/>
              <a:t>notification options &amp; practicability</a:t>
            </a:r>
          </a:p>
          <a:p>
            <a:r>
              <a:rPr lang="en-US" dirty="0"/>
              <a:t>potential for abuse of OAIC declaration process</a:t>
            </a:r>
          </a:p>
          <a:p>
            <a:r>
              <a:rPr lang="en-US" dirty="0"/>
              <a:t>application of penalties is light-touch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1DB25A-0A80-4379-B637-4300853E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NDB – a “black hat” 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8968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AC0377-E0F9-416F-B23B-2EE161699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real concern for major breaches</a:t>
            </a:r>
          </a:p>
          <a:p>
            <a:r>
              <a:rPr lang="en-US" dirty="0"/>
              <a:t>Equifax breach may cost USD600M:</a:t>
            </a:r>
            <a:br>
              <a:rPr lang="en-US" dirty="0"/>
            </a:br>
            <a:r>
              <a:rPr lang="en-US" dirty="0"/>
              <a:t>technology upgrades, legal fees, free credit monitoring services, provision for claims</a:t>
            </a:r>
          </a:p>
          <a:p>
            <a:r>
              <a:rPr lang="en-US" dirty="0"/>
              <a:t>at least one current class action in NSW</a:t>
            </a:r>
            <a:br>
              <a:rPr lang="en-US" dirty="0"/>
            </a:br>
            <a:r>
              <a:rPr lang="en-US" dirty="0"/>
              <a:t>(NSW Ambulance)</a:t>
            </a:r>
            <a:br>
              <a:rPr lang="en-US" dirty="0"/>
            </a:br>
            <a:r>
              <a:rPr lang="en-US" dirty="0"/>
              <a:t>breach of confidence, breach of contract, misleading conduct, tortious invasion of privacy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9FC10E-D212-4970-A900-CD9A904C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&amp; class actions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34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7F9532-6440-4C54-8A6D-9C9A44432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significant business asset, worthy of consideration</a:t>
            </a:r>
          </a:p>
          <a:p>
            <a:r>
              <a:rPr lang="en-US" dirty="0"/>
              <a:t>consider copyright, confidentiality, regulated data</a:t>
            </a:r>
          </a:p>
          <a:p>
            <a:r>
              <a:rPr lang="en-US" dirty="0"/>
              <a:t>copyright: explore subsistence &amp; providence, existing </a:t>
            </a:r>
            <a:r>
              <a:rPr lang="en-US" dirty="0" err="1"/>
              <a:t>licence</a:t>
            </a:r>
            <a:r>
              <a:rPr lang="en-US" dirty="0"/>
              <a:t> arrangements</a:t>
            </a:r>
          </a:p>
          <a:p>
            <a:r>
              <a:rPr lang="en-US" dirty="0"/>
              <a:t>confidential: explore steps taken to maintain confidentiality, nature of relationships where disclosed</a:t>
            </a:r>
          </a:p>
          <a:p>
            <a:r>
              <a:rPr lang="en-US" dirty="0"/>
              <a:t>regulated: nature of regulation, compliance steps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4E1610-AB26-4CE4-8F65-58C3E08A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&amp; commercial transactions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921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821C0C-92B6-418B-9ED8-840951090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75607"/>
            <a:ext cx="6172200" cy="3600399"/>
          </a:xfrm>
        </p:spPr>
        <p:txBody>
          <a:bodyPr>
            <a:normAutofit/>
          </a:bodyPr>
          <a:lstStyle/>
          <a:p>
            <a:r>
              <a:rPr lang="en-US" dirty="0"/>
              <a:t>typically via “</a:t>
            </a:r>
            <a:r>
              <a:rPr lang="en-US" dirty="0" err="1"/>
              <a:t>licence</a:t>
            </a:r>
            <a:r>
              <a:rPr lang="en-US" dirty="0"/>
              <a:t>” (even where no copyright)</a:t>
            </a:r>
          </a:p>
          <a:p>
            <a:r>
              <a:rPr lang="en-US" dirty="0"/>
              <a:t>confined in usual ways: exclusivity, geography, time, field or purpose of use.</a:t>
            </a:r>
          </a:p>
          <a:p>
            <a:r>
              <a:rPr lang="en-US" dirty="0"/>
              <a:t>if confidential, confidentiality terms (!)</a:t>
            </a:r>
          </a:p>
          <a:p>
            <a:r>
              <a:rPr lang="en-US" dirty="0"/>
              <a:t>if regulated, to comply with regulation, to assist with enquiries, complaints and investigations</a:t>
            </a:r>
          </a:p>
          <a:p>
            <a:r>
              <a:rPr lang="en-US" dirty="0"/>
              <a:t>ownership / delivery-up / destruction</a:t>
            </a:r>
          </a:p>
          <a:p>
            <a:r>
              <a:rPr lang="en-US" dirty="0"/>
              <a:t>warranty and liability (typically excluding liability from use/reliance on data)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88AC77-D192-46C8-9D18-1E84BB24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0416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1774" y="809804"/>
            <a:ext cx="3186324" cy="1336649"/>
          </a:xfrm>
        </p:spPr>
        <p:txBody>
          <a:bodyPr vert="horz" lIns="324000" tIns="34290" rIns="68580" bIns="34290" rtlCol="0" anchor="ctr">
            <a:noAutofit/>
          </a:bodyPr>
          <a:lstStyle/>
          <a:p>
            <a:pPr algn="l"/>
            <a:r>
              <a:rPr lang="en-A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67894"/>
            <a:ext cx="6858000" cy="283532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vert="horz" lIns="324000" tIns="67500" rIns="0" bIns="0" rtlCol="0">
            <a:normAutofit lnSpcReduction="10000"/>
          </a:bodyPr>
          <a:lstStyle/>
          <a:p>
            <a:pPr algn="l"/>
            <a:endParaRPr lang="en-AU" sz="15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150827" y="1887135"/>
            <a:ext cx="3186324" cy="1369229"/>
          </a:xfrm>
          <a:prstGeom prst="rect">
            <a:avLst/>
          </a:prstGeom>
        </p:spPr>
        <p:txBody>
          <a:bodyPr vert="horz" lIns="32400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b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Principal, Brightline Lawyers</a:t>
            </a:r>
            <a:b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Phone 07 3160 9249</a:t>
            </a:r>
            <a:b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Mobile 0407 756 568</a:t>
            </a:r>
            <a:br>
              <a:rPr lang="en-AU" sz="1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15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patrick.sefton@brightline.com.au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4354014"/>
            <a:ext cx="2238695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960BAC-ABA0-4D19-A408-A5CEBA231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is a problem child for lawyers</a:t>
            </a:r>
            <a:br>
              <a:rPr lang="en-US" dirty="0"/>
            </a:br>
            <a:r>
              <a:rPr lang="en-US" dirty="0"/>
              <a:t>(and accountants)</a:t>
            </a:r>
          </a:p>
          <a:p>
            <a:r>
              <a:rPr lang="en-US" dirty="0"/>
              <a:t>meanwhile:</a:t>
            </a:r>
          </a:p>
          <a:p>
            <a:pPr lvl="1"/>
            <a:r>
              <a:rPr lang="en-US" dirty="0"/>
              <a:t>exponential data creation, storage</a:t>
            </a:r>
          </a:p>
          <a:p>
            <a:pPr lvl="1"/>
            <a:r>
              <a:rPr lang="en-US" dirty="0"/>
              <a:t>rapidly falling costs, improving accessibility, new tools</a:t>
            </a:r>
          </a:p>
          <a:p>
            <a:pPr lvl="1"/>
            <a:r>
              <a:rPr lang="en-US" dirty="0"/>
              <a:t>new uses for large data repositories</a:t>
            </a:r>
            <a:br>
              <a:rPr lang="en-US" dirty="0"/>
            </a:br>
            <a:r>
              <a:rPr lang="en-US" dirty="0"/>
              <a:t>in particular Machine Learning type AI</a:t>
            </a:r>
          </a:p>
          <a:p>
            <a:r>
              <a:rPr lang="en-US" dirty="0"/>
              <a:t>worth considering some broader legal issues around data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D0643B-1253-466B-BCB2-A0264765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and perspective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187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688F81-81F7-4E43-B51C-5837D41BD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No.</a:t>
            </a:r>
          </a:p>
          <a:p>
            <a:r>
              <a:rPr lang="en-US" i="1" dirty="0"/>
              <a:t>Victoria Park Racing v Taylor</a:t>
            </a:r>
            <a:endParaRPr lang="en-US" dirty="0"/>
          </a:p>
          <a:p>
            <a:r>
              <a:rPr lang="en-US" i="1" dirty="0"/>
              <a:t>Breen v Williams</a:t>
            </a:r>
          </a:p>
          <a:p>
            <a:r>
              <a:rPr lang="en-US" i="1" dirty="0"/>
              <a:t>Your Response v </a:t>
            </a:r>
            <a:r>
              <a:rPr lang="en-US" i="1" dirty="0" err="1"/>
              <a:t>Datateam</a:t>
            </a:r>
            <a:r>
              <a:rPr lang="en-US" i="1" dirty="0"/>
              <a:t> Business Media</a:t>
            </a:r>
          </a:p>
          <a:p>
            <a:r>
              <a:rPr lang="en-US" i="1" dirty="0"/>
              <a:t>Dixon v R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2E3851-EB2F-4077-A4F9-F93AF115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data “property”?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367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EE841B-6C6D-4733-A2BE-99AA0F5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7F4D49-EF8B-483B-9FF3-232CAABD9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05"/>
            <a:ext cx="6858000" cy="511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7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CDCCFD-B27F-44A3-8157-1B5C76A31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No.</a:t>
            </a:r>
            <a:br>
              <a:rPr lang="en-US" dirty="0"/>
            </a:br>
            <a:r>
              <a:rPr lang="en-US" dirty="0"/>
              <a:t>(well, not unless the data originated by an author from some independent intellectual effort)</a:t>
            </a:r>
          </a:p>
          <a:p>
            <a:r>
              <a:rPr lang="en-US" dirty="0" err="1"/>
              <a:t>IceTV</a:t>
            </a:r>
            <a:r>
              <a:rPr lang="en-US" dirty="0"/>
              <a:t> v Nine</a:t>
            </a:r>
          </a:p>
          <a:p>
            <a:r>
              <a:rPr lang="en-US" dirty="0"/>
              <a:t>Telstra v Phone Directories Company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21D577-1614-4FBB-9B1B-AA96F7230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copyright protect data?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845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935963-19A9-40E5-9B2C-4CCB72839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YES!</a:t>
            </a:r>
          </a:p>
          <a:p>
            <a:r>
              <a:rPr lang="en-US" dirty="0"/>
              <a:t>but a personal obligation, not proprietary</a:t>
            </a:r>
          </a:p>
          <a:p>
            <a:r>
              <a:rPr lang="en-US" dirty="0"/>
              <a:t>and only where criteria are met:</a:t>
            </a:r>
          </a:p>
          <a:p>
            <a:pPr lvl="1"/>
            <a:r>
              <a:rPr lang="en-US" sz="2000" dirty="0"/>
              <a:t>in fact confidential</a:t>
            </a:r>
          </a:p>
          <a:p>
            <a:pPr lvl="1"/>
            <a:r>
              <a:rPr lang="en-US" sz="2000" dirty="0"/>
              <a:t>disclosed in circumstances of confidence</a:t>
            </a:r>
          </a:p>
          <a:p>
            <a:r>
              <a:rPr lang="en-US" dirty="0"/>
              <a:t>or, contract with confidentiality terms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A2D130-AC5D-4019-A080-B1C7BC9E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data be “confidential”?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12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FB1956-16B6-4B9E-BCD5-CEC866EB5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fact confidential”</a:t>
            </a:r>
          </a:p>
          <a:p>
            <a:pPr lvl="1"/>
            <a:r>
              <a:rPr lang="en-US" dirty="0"/>
              <a:t>Identify confidential data, use different process</a:t>
            </a:r>
          </a:p>
          <a:p>
            <a:pPr lvl="1"/>
            <a:r>
              <a:rPr lang="en-US" dirty="0"/>
              <a:t>Internal access controls, “need to know”</a:t>
            </a:r>
          </a:p>
          <a:p>
            <a:pPr lvl="1"/>
            <a:r>
              <a:rPr lang="en-US" dirty="0"/>
              <a:t>Practical external controls, </a:t>
            </a:r>
            <a:r>
              <a:rPr lang="en-US" dirty="0" err="1"/>
              <a:t>eg</a:t>
            </a:r>
            <a:r>
              <a:rPr lang="en-US" dirty="0"/>
              <a:t>, parts only, query only, throttles on queries or access</a:t>
            </a:r>
          </a:p>
          <a:p>
            <a:pPr lvl="1"/>
            <a:r>
              <a:rPr lang="en-US" dirty="0"/>
              <a:t>Audit trail and audit of access</a:t>
            </a:r>
          </a:p>
          <a:p>
            <a:r>
              <a:rPr lang="en-US" dirty="0"/>
              <a:t>“Imparted in circumstances of confidence”</a:t>
            </a:r>
          </a:p>
          <a:p>
            <a:pPr lvl="1"/>
            <a:r>
              <a:rPr lang="en-US" dirty="0"/>
              <a:t>Confidentiality notice or click-wrap before access</a:t>
            </a:r>
          </a:p>
          <a:p>
            <a:pPr lvl="1"/>
            <a:r>
              <a:rPr lang="en-US" dirty="0"/>
              <a:t>Warnings in communications disclosing data</a:t>
            </a:r>
          </a:p>
          <a:p>
            <a:pPr lvl="1"/>
            <a:r>
              <a:rPr lang="en-US" dirty="0"/>
              <a:t>Marking on screen or printouts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868838-9BAC-43A5-8926-FA6D89F3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confidentiality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409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EBE17B-016E-4E39-9A4E-8CF2D2442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Trade-off between keeping essentials…</a:t>
            </a:r>
          </a:p>
          <a:p>
            <a:pPr lvl="1"/>
            <a:r>
              <a:rPr lang="en-US" dirty="0"/>
              <a:t>reduce risk of breach, minimize attractiveness as target</a:t>
            </a:r>
          </a:p>
          <a:p>
            <a:pPr lvl="1"/>
            <a:r>
              <a:rPr lang="en-US" dirty="0" err="1"/>
              <a:t>minimise</a:t>
            </a:r>
            <a:r>
              <a:rPr lang="en-US" dirty="0"/>
              <a:t> compliance costs</a:t>
            </a:r>
          </a:p>
          <a:p>
            <a:pPr lvl="1"/>
            <a:r>
              <a:rPr lang="en-US" dirty="0"/>
              <a:t>[personal information] comply with APP 3.1, 3.2, 11.2</a:t>
            </a:r>
          </a:p>
          <a:p>
            <a:r>
              <a:rPr lang="en-US" dirty="0"/>
              <a:t>and keeping everything…</a:t>
            </a:r>
          </a:p>
          <a:p>
            <a:pPr lvl="1"/>
            <a:r>
              <a:rPr lang="en-US" dirty="0"/>
              <a:t>storage/processing now very, very low cost</a:t>
            </a:r>
          </a:p>
          <a:p>
            <a:pPr lvl="1"/>
            <a:r>
              <a:rPr lang="en-US" dirty="0"/>
              <a:t>you never know when something might be useful</a:t>
            </a:r>
            <a:br>
              <a:rPr lang="en-US" dirty="0"/>
            </a:br>
            <a:r>
              <a:rPr lang="en-US" dirty="0"/>
              <a:t>(Machine Learning AI being a case in point)</a:t>
            </a:r>
          </a:p>
          <a:p>
            <a:pPr lvl="1"/>
            <a:r>
              <a:rPr lang="en-US" dirty="0"/>
              <a:t>increase organizational value</a:t>
            </a:r>
          </a:p>
          <a:p>
            <a:pPr lvl="1"/>
            <a:r>
              <a:rPr lang="en-US" dirty="0"/>
              <a:t>improve decision-making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73B004-9142-4795-96C0-6BC1554A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970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053C9C-1CAE-461E-AB4B-57FF77326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God We Trust, all others bring data”</a:t>
            </a:r>
            <a:br>
              <a:rPr lang="en-US" dirty="0"/>
            </a:br>
            <a:r>
              <a:rPr lang="en-US" dirty="0"/>
              <a:t>(</a:t>
            </a:r>
            <a:r>
              <a:rPr lang="en-AU" dirty="0"/>
              <a:t>W. Edwards Deming)</a:t>
            </a:r>
          </a:p>
          <a:p>
            <a:r>
              <a:rPr lang="en-US" dirty="0"/>
              <a:t>More learning-oriented than received-wisdom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Data-reliance / Machine Learning AI may entrench discrimination/bias already present in training data</a:t>
            </a:r>
          </a:p>
          <a:p>
            <a:r>
              <a:rPr lang="en-US" dirty="0"/>
              <a:t>Examples: </a:t>
            </a:r>
            <a:r>
              <a:rPr lang="en-US" dirty="0" err="1"/>
              <a:t>imSitu</a:t>
            </a:r>
            <a:r>
              <a:rPr lang="en-US" dirty="0"/>
              <a:t> SRL, California PSA System,  </a:t>
            </a:r>
            <a:r>
              <a:rPr lang="en-US" dirty="0" err="1"/>
              <a:t>PredPol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721F2-0F61-4658-9929-F8FE57D5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being data-driven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939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</TotalTime>
  <Words>579</Words>
  <Application>Microsoft Office PowerPoint</Application>
  <PresentationFormat>Custom</PresentationFormat>
  <Paragraphs>103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Data: it’s not just about breaches</vt:lpstr>
      <vt:lpstr>Intro and perspective</vt:lpstr>
      <vt:lpstr>Is data “property”?</vt:lpstr>
      <vt:lpstr>PowerPoint Presentation</vt:lpstr>
      <vt:lpstr>Does copyright protect data?</vt:lpstr>
      <vt:lpstr>Can data be “confidential”?</vt:lpstr>
      <vt:lpstr>Proving confidentiality</vt:lpstr>
      <vt:lpstr>Leveraging data</vt:lpstr>
      <vt:lpstr>Risks of being data-driven</vt:lpstr>
      <vt:lpstr>imSitu SRL</vt:lpstr>
      <vt:lpstr>De- and Re-identification</vt:lpstr>
      <vt:lpstr>MBS/PBS 10% outcomes</vt:lpstr>
      <vt:lpstr>De-identification decision-making framework</vt:lpstr>
      <vt:lpstr>NDB – a “black hat” view</vt:lpstr>
      <vt:lpstr>Data breach &amp; class actions</vt:lpstr>
      <vt:lpstr>Data &amp; commercial transactions</vt:lpstr>
      <vt:lpstr>Exploiting data</vt:lpstr>
      <vt:lpstr>Thank you</vt:lpstr>
    </vt:vector>
  </TitlesOfParts>
  <Company>Brightline Lawyers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Data law</dc:subject>
  <dc:creator>Patrick Sefton</dc:creator>
  <cp:keywords>Data law</cp:keywords>
  <cp:lastModifiedBy>Patrick Sefton</cp:lastModifiedBy>
  <cp:revision>276</cp:revision>
  <cp:lastPrinted>2014-03-13T21:27:14Z</cp:lastPrinted>
  <dcterms:created xsi:type="dcterms:W3CDTF">2012-03-15T01:05:20Z</dcterms:created>
  <dcterms:modified xsi:type="dcterms:W3CDTF">2018-03-13T05:08:35Z</dcterms:modified>
</cp:coreProperties>
</file>