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5"/>
  </p:notesMasterIdLst>
  <p:handoutMasterIdLst>
    <p:handoutMasterId r:id="rId16"/>
  </p:handoutMasterIdLst>
  <p:sldIdLst>
    <p:sldId id="256" r:id="rId2"/>
    <p:sldId id="334" r:id="rId3"/>
    <p:sldId id="335" r:id="rId4"/>
    <p:sldId id="336" r:id="rId5"/>
    <p:sldId id="337" r:id="rId6"/>
    <p:sldId id="338" r:id="rId7"/>
    <p:sldId id="339" r:id="rId8"/>
    <p:sldId id="340" r:id="rId9"/>
    <p:sldId id="341" r:id="rId10"/>
    <p:sldId id="342" r:id="rId11"/>
    <p:sldId id="343" r:id="rId12"/>
    <p:sldId id="344" r:id="rId13"/>
    <p:sldId id="286" r:id="rId14"/>
  </p:sldIdLst>
  <p:sldSz cx="9144000" cy="5143500" type="screen16x9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59" autoAdjust="0"/>
    <p:restoredTop sz="83658" autoAdjust="0"/>
  </p:normalViewPr>
  <p:slideViewPr>
    <p:cSldViewPr>
      <p:cViewPr varScale="1">
        <p:scale>
          <a:sx n="98" d="100"/>
          <a:sy n="98" d="100"/>
        </p:scale>
        <p:origin x="630" y="9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157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952"/>
    </p:cViewPr>
  </p:sorterViewPr>
  <p:notesViewPr>
    <p:cSldViewPr>
      <p:cViewPr varScale="1">
        <p:scale>
          <a:sx n="60" d="100"/>
          <a:sy n="60" d="100"/>
        </p:scale>
        <p:origin x="-2736" y="-8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A7F57F-D98C-4317-A486-502D6CF7ACFE}" type="datetimeFigureOut">
              <a:rPr lang="en-AU" smtClean="0"/>
              <a:t>14-Sep-17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655826-EEE3-4FB9-B9F8-215FF43FED6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458847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7E0DAB-4092-497A-9893-22B1A2BD6A2C}" type="datetimeFigureOut">
              <a:rPr lang="en-AU" smtClean="0"/>
              <a:t>14-Sep-17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D5B8CF-A05A-45CB-8A37-70AF153C8D8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93518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D5B8CF-A05A-45CB-8A37-70AF153C8D8E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807640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2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325A3-1347-431F-B3C5-858C4E809609}" type="datetimeFigureOut">
              <a:rPr lang="en-AU" smtClean="0"/>
              <a:t>14-Sep-17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D91C8-227F-465B-B8D2-D38C3547876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34688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325A3-1347-431F-B3C5-858C4E809609}" type="datetimeFigureOut">
              <a:rPr lang="en-AU" smtClean="0"/>
              <a:t>14-Sep-17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D91C8-227F-465B-B8D2-D38C3547876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8921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325A3-1347-431F-B3C5-858C4E809609}" type="datetimeFigureOut">
              <a:rPr lang="en-AU" smtClean="0"/>
              <a:t>14-Sep-17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D91C8-227F-465B-B8D2-D38C3547876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56521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75607"/>
            <a:ext cx="8229600" cy="3319017"/>
          </a:xfrm>
        </p:spPr>
        <p:txBody>
          <a:bodyPr/>
          <a:lstStyle>
            <a:lvl1pPr marL="342000">
              <a:spcBef>
                <a:spcPts val="1200"/>
              </a:spcBef>
              <a:defRPr sz="24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>
              <a:spcBef>
                <a:spcPts val="800"/>
              </a:spcBef>
              <a:defRPr sz="2000"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>
              <a:defRPr sz="1800"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>
              <a:defRPr sz="1600"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>
              <a:defRPr sz="1400">
                <a:latin typeface="Tahoma" pitchFamily="34" charset="0"/>
                <a:ea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205981"/>
            <a:ext cx="8229600" cy="816494"/>
          </a:xfrm>
        </p:spPr>
        <p:txBody>
          <a:bodyPr>
            <a:normAutofit/>
          </a:bodyPr>
          <a:lstStyle>
            <a:lvl1pPr algn="l">
              <a:defRPr sz="32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8" name="Rectangle 7"/>
          <p:cNvSpPr/>
          <p:nvPr userDrawn="1"/>
        </p:nvSpPr>
        <p:spPr>
          <a:xfrm>
            <a:off x="-25042" y="1022473"/>
            <a:ext cx="9169041" cy="121514"/>
          </a:xfrm>
          <a:prstGeom prst="rect">
            <a:avLst/>
          </a:prstGeom>
          <a:gradFill>
            <a:gsLst>
              <a:gs pos="0">
                <a:srgbClr val="FFC000"/>
              </a:gs>
              <a:gs pos="100000">
                <a:schemeClr val="bg1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" name="Rectangle 8"/>
          <p:cNvSpPr/>
          <p:nvPr userDrawn="1"/>
        </p:nvSpPr>
        <p:spPr>
          <a:xfrm>
            <a:off x="-25042" y="4900475"/>
            <a:ext cx="9169041" cy="243027"/>
          </a:xfrm>
          <a:prstGeom prst="rect">
            <a:avLst/>
          </a:prstGeom>
          <a:gradFill>
            <a:gsLst>
              <a:gs pos="100000">
                <a:srgbClr val="FFC000"/>
              </a:gs>
              <a:gs pos="0">
                <a:schemeClr val="bg1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47214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325A3-1347-431F-B3C5-858C4E809609}" type="datetimeFigureOut">
              <a:rPr lang="en-AU" smtClean="0"/>
              <a:t>14-Sep-17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D91C8-227F-465B-B8D2-D38C3547876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67984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325A3-1347-431F-B3C5-858C4E809609}" type="datetimeFigureOut">
              <a:rPr lang="en-AU" smtClean="0"/>
              <a:t>14-Sep-17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D91C8-227F-465B-B8D2-D38C3547876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32512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2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2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325A3-1347-431F-B3C5-858C4E809609}" type="datetimeFigureOut">
              <a:rPr lang="en-AU" smtClean="0"/>
              <a:t>14-Sep-17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D91C8-227F-465B-B8D2-D38C3547876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98544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325A3-1347-431F-B3C5-858C4E809609}" type="datetimeFigureOut">
              <a:rPr lang="en-AU" smtClean="0"/>
              <a:t>14-Sep-17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D91C8-227F-465B-B8D2-D38C3547876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00122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325A3-1347-431F-B3C5-858C4E809609}" type="datetimeFigureOut">
              <a:rPr lang="en-AU" smtClean="0"/>
              <a:t>14-Sep-17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D91C8-227F-465B-B8D2-D38C3547876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86140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7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1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7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325A3-1347-431F-B3C5-858C4E809609}" type="datetimeFigureOut">
              <a:rPr lang="en-AU" smtClean="0"/>
              <a:t>14-Sep-17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D91C8-227F-465B-B8D2-D38C3547876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82979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6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325A3-1347-431F-B3C5-858C4E809609}" type="datetimeFigureOut">
              <a:rPr lang="en-AU" smtClean="0"/>
              <a:t>14-Sep-17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D91C8-227F-465B-B8D2-D38C3547876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50984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3325A3-1347-431F-B3C5-858C4E809609}" type="datetimeFigureOut">
              <a:rPr lang="en-AU" smtClean="0"/>
              <a:t>14-Sep-17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1D91C8-227F-465B-B8D2-D38C3547876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62532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861560"/>
            <a:ext cx="8095928" cy="1782198"/>
          </a:xfrm>
        </p:spPr>
        <p:txBody>
          <a:bodyPr lIns="432000">
            <a:noAutofit/>
          </a:bodyPr>
          <a:lstStyle/>
          <a:p>
            <a:pPr algn="l">
              <a:spcBef>
                <a:spcPts val="0"/>
              </a:spcBef>
            </a:pPr>
            <a:r>
              <a:rPr lang="en-AU" sz="4800" dirty="0">
                <a:latin typeface="Tahoma" pitchFamily="34" charset="0"/>
                <a:ea typeface="Tahoma" pitchFamily="34" charset="0"/>
                <a:cs typeface="Tahoma" pitchFamily="34" charset="0"/>
              </a:rPr>
              <a:t>Data science</a:t>
            </a:r>
            <a:br>
              <a:rPr lang="en-AU" sz="48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AU" sz="4800" dirty="0">
                <a:latin typeface="Tahoma" pitchFamily="34" charset="0"/>
                <a:ea typeface="Tahoma" pitchFamily="34" charset="0"/>
                <a:cs typeface="Tahoma" pitchFamily="34" charset="0"/>
              </a:rPr>
              <a:t>and the law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3543858"/>
            <a:ext cx="9144000" cy="360000"/>
          </a:xfrm>
          <a:gradFill>
            <a:gsLst>
              <a:gs pos="0">
                <a:srgbClr val="FFC000"/>
              </a:gs>
              <a:gs pos="100000">
                <a:schemeClr val="bg1"/>
              </a:gs>
            </a:gsLst>
            <a:lin ang="0" scaled="1"/>
          </a:gradFill>
        </p:spPr>
        <p:txBody>
          <a:bodyPr lIns="432000" tIns="54000" rIns="0" bIns="0">
            <a:noAutofit/>
          </a:bodyPr>
          <a:lstStyle/>
          <a:p>
            <a:pPr algn="l"/>
            <a:r>
              <a:rPr lang="en-AU" sz="16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Patrick Sefton</a:t>
            </a:r>
            <a:r>
              <a:rPr lang="en-AU" sz="16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|  Principal, Brightline Lawyers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4156014"/>
            <a:ext cx="2984926" cy="7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58110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AF19826-C2AA-4375-BE5F-B9BEEC29DF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De-ident, done properly, can avoid privacy issues</a:t>
            </a:r>
          </a:p>
          <a:p>
            <a:r>
              <a:rPr lang="en-AU" dirty="0"/>
              <a:t>Occasionally not done properly, and significant data sets make good academic and amateur targets</a:t>
            </a:r>
          </a:p>
          <a:p>
            <a:r>
              <a:rPr lang="en-AU" i="1" dirty="0"/>
              <a:t>Privacy Amendment (Re-identification Offence) Bill</a:t>
            </a:r>
            <a:r>
              <a:rPr lang="en-AU" dirty="0"/>
              <a:t> 2016</a:t>
            </a:r>
          </a:p>
          <a:p>
            <a:pPr lvl="1"/>
            <a:r>
              <a:rPr lang="en-AU" dirty="0"/>
              <a:t>offence to re-identify Cth data (personal info only)</a:t>
            </a:r>
          </a:p>
          <a:p>
            <a:pPr lvl="1"/>
            <a:r>
              <a:rPr lang="en-AU" dirty="0"/>
              <a:t>2 years jail / $150,000 fine</a:t>
            </a:r>
          </a:p>
          <a:p>
            <a:r>
              <a:rPr lang="en-AU" dirty="0"/>
              <a:t>Currently in Senate committee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E0F4E8D-41E2-4684-A6C4-A4C4DFFBA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De-identification / Re-identification</a:t>
            </a:r>
          </a:p>
        </p:txBody>
      </p:sp>
    </p:spTree>
    <p:extLst>
      <p:ext uri="{BB962C8B-B14F-4D97-AF65-F5344CB8AC3E}">
        <p14:creationId xmlns:p14="http://schemas.microsoft.com/office/powerpoint/2010/main" val="27387882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39AEA05-FBCE-4A07-A2AD-CD48B0AA83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75607"/>
            <a:ext cx="8229600" cy="3528391"/>
          </a:xfrm>
        </p:spPr>
        <p:txBody>
          <a:bodyPr>
            <a:normAutofit lnSpcReduction="10000"/>
          </a:bodyPr>
          <a:lstStyle/>
          <a:p>
            <a:r>
              <a:rPr lang="en-AU" i="1" dirty="0"/>
              <a:t>Privacy Amendment (Notifiable Data Breaches) Act</a:t>
            </a:r>
            <a:r>
              <a:rPr lang="en-AU" dirty="0"/>
              <a:t>  2017</a:t>
            </a:r>
          </a:p>
          <a:p>
            <a:pPr lvl="1"/>
            <a:r>
              <a:rPr lang="en-AU" dirty="0"/>
              <a:t>classical hacking/cracking, but also lost devices/media,</a:t>
            </a:r>
            <a:br>
              <a:rPr lang="en-AU" dirty="0"/>
            </a:br>
            <a:r>
              <a:rPr lang="en-AU" dirty="0"/>
              <a:t>provision to wrong person in error</a:t>
            </a:r>
          </a:p>
          <a:p>
            <a:pPr lvl="1"/>
            <a:r>
              <a:rPr lang="en-AU" dirty="0"/>
              <a:t>breaches on/after 22 Feb 2018</a:t>
            </a:r>
          </a:p>
          <a:p>
            <a:pPr lvl="1"/>
            <a:r>
              <a:rPr lang="en-AU" dirty="0"/>
              <a:t>personal information only</a:t>
            </a:r>
          </a:p>
          <a:p>
            <a:pPr lvl="1"/>
            <a:r>
              <a:rPr lang="en-AU" dirty="0"/>
              <a:t>small business exception</a:t>
            </a:r>
          </a:p>
          <a:p>
            <a:pPr lvl="1"/>
            <a:r>
              <a:rPr lang="en-AU" dirty="0"/>
              <a:t>‘serious’ breaches only (</a:t>
            </a:r>
            <a:r>
              <a:rPr lang="en-AU" dirty="0" err="1"/>
              <a:t>ie</a:t>
            </a:r>
            <a:r>
              <a:rPr lang="en-AU" dirty="0"/>
              <a:t>, which may result in serious harm)</a:t>
            </a:r>
          </a:p>
          <a:p>
            <a:pPr lvl="1"/>
            <a:r>
              <a:rPr lang="en-AU" dirty="0"/>
              <a:t>effective remedial action -&gt; no need to notify</a:t>
            </a:r>
          </a:p>
          <a:p>
            <a:pPr lvl="1"/>
            <a:r>
              <a:rPr lang="en-AU" dirty="0"/>
              <a:t>penalties: up to $1.8M for serious breaches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C882348-5790-4F5F-8CCE-E073175734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Data breach notification</a:t>
            </a:r>
          </a:p>
        </p:txBody>
      </p:sp>
    </p:spTree>
    <p:extLst>
      <p:ext uri="{BB962C8B-B14F-4D97-AF65-F5344CB8AC3E}">
        <p14:creationId xmlns:p14="http://schemas.microsoft.com/office/powerpoint/2010/main" val="37391729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D8A13DF-604B-4056-9D44-C394A58506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Regulatory, contract, confidentiality, negligence</a:t>
            </a:r>
          </a:p>
          <a:p>
            <a:r>
              <a:rPr lang="en-AU" dirty="0"/>
              <a:t>Individual exposures?</a:t>
            </a:r>
          </a:p>
          <a:p>
            <a:pPr lvl="1"/>
            <a:r>
              <a:rPr lang="en-AU" dirty="0"/>
              <a:t>employee obligations</a:t>
            </a:r>
          </a:p>
          <a:p>
            <a:pPr lvl="1"/>
            <a:r>
              <a:rPr lang="en-AU" dirty="0"/>
              <a:t>director’s duties / Corporations Act ss182, 183</a:t>
            </a:r>
          </a:p>
          <a:p>
            <a:pPr lvl="1"/>
            <a:r>
              <a:rPr lang="en-AU" dirty="0"/>
              <a:t>direct liability for offences like re-identification offence</a:t>
            </a:r>
          </a:p>
          <a:p>
            <a:pPr lvl="1"/>
            <a:r>
              <a:rPr lang="en-AU" dirty="0"/>
              <a:t>accessorial liability for breach of copyright</a:t>
            </a:r>
          </a:p>
          <a:p>
            <a:pPr lvl="1"/>
            <a:r>
              <a:rPr lang="en-AU" dirty="0"/>
              <a:t>Privacy, Competition &amp; Consumer Acts: “knowingly concerned”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28EEDA3-26DB-477D-B9FD-CABAB33FBB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Potential liability</a:t>
            </a:r>
          </a:p>
        </p:txBody>
      </p:sp>
    </p:spTree>
    <p:extLst>
      <p:ext uri="{BB962C8B-B14F-4D97-AF65-F5344CB8AC3E}">
        <p14:creationId xmlns:p14="http://schemas.microsoft.com/office/powerpoint/2010/main" val="12676437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-15699" y="222489"/>
            <a:ext cx="4248432" cy="1782198"/>
          </a:xfrm>
        </p:spPr>
        <p:txBody>
          <a:bodyPr lIns="432000">
            <a:noAutofit/>
          </a:bodyPr>
          <a:lstStyle/>
          <a:p>
            <a:pPr algn="l"/>
            <a:r>
              <a:rPr lang="en-AU" sz="4000" dirty="0">
                <a:latin typeface="Tahoma" pitchFamily="34" charset="0"/>
                <a:ea typeface="Tahoma" pitchFamily="34" charset="0"/>
                <a:cs typeface="Tahoma" pitchFamily="34" charset="0"/>
              </a:rPr>
              <a:t>Thank you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3543858"/>
            <a:ext cx="9144000" cy="378042"/>
          </a:xfrm>
          <a:gradFill>
            <a:gsLst>
              <a:gs pos="0">
                <a:srgbClr val="FFC000"/>
              </a:gs>
              <a:gs pos="100000">
                <a:schemeClr val="bg1"/>
              </a:gs>
            </a:gsLst>
            <a:lin ang="0" scaled="1"/>
          </a:gradFill>
        </p:spPr>
        <p:txBody>
          <a:bodyPr lIns="432000" tIns="90000" rIns="0" bIns="0">
            <a:normAutofit lnSpcReduction="10000"/>
          </a:bodyPr>
          <a:lstStyle/>
          <a:p>
            <a:pPr algn="l"/>
            <a:endParaRPr lang="en-AU" sz="20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Title 3"/>
          <p:cNvSpPr txBox="1">
            <a:spLocks/>
          </p:cNvSpPr>
          <p:nvPr/>
        </p:nvSpPr>
        <p:spPr>
          <a:xfrm>
            <a:off x="4572000" y="1419622"/>
            <a:ext cx="4248432" cy="1825638"/>
          </a:xfrm>
          <a:prstGeom prst="rect">
            <a:avLst/>
          </a:prstGeom>
        </p:spPr>
        <p:txBody>
          <a:bodyPr vert="horz" lIns="43200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20000"/>
              </a:lnSpc>
            </a:pPr>
            <a:r>
              <a:rPr lang="en-AU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Patrick Sefton</a:t>
            </a:r>
            <a:br>
              <a:rPr lang="en-AU" sz="20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AU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Principal, Brightline Lawyers</a:t>
            </a:r>
            <a:br>
              <a:rPr lang="en-AU" sz="20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AU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Phone 07 3160 9249</a:t>
            </a:r>
            <a:br>
              <a:rPr lang="en-AU" sz="20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AU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Mobile 0407 756 568</a:t>
            </a:r>
            <a:br>
              <a:rPr lang="en-AU" sz="20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AU" sz="2000" i="1" dirty="0">
                <a:latin typeface="Tahoma" pitchFamily="34" charset="0"/>
                <a:ea typeface="Tahoma" pitchFamily="34" charset="0"/>
                <a:cs typeface="Tahoma" pitchFamily="34" charset="0"/>
              </a:rPr>
              <a:t>patrick.sefton@brightline.com.au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4156014"/>
            <a:ext cx="2984926" cy="7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91508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A 40,000’ view</a:t>
            </a:r>
          </a:p>
          <a:p>
            <a:r>
              <a:rPr lang="en-AU" dirty="0"/>
              <a:t>Some recent developments</a:t>
            </a:r>
          </a:p>
          <a:p>
            <a:r>
              <a:rPr lang="en-AU" dirty="0"/>
              <a:t>Theme: “clunky”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Data science and the law</a:t>
            </a:r>
          </a:p>
        </p:txBody>
      </p:sp>
    </p:spTree>
    <p:extLst>
      <p:ext uri="{BB962C8B-B14F-4D97-AF65-F5344CB8AC3E}">
        <p14:creationId xmlns:p14="http://schemas.microsoft.com/office/powerpoint/2010/main" val="27737895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AFF2608-25F2-46AD-9F25-18BB7C7C14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AU" dirty="0"/>
              <a:t>Some bad news, you probably don’t “own” your data</a:t>
            </a:r>
          </a:p>
          <a:p>
            <a:r>
              <a:rPr lang="en-AU" dirty="0"/>
              <a:t>Law doesn’t deal well with ownership of information</a:t>
            </a:r>
          </a:p>
          <a:p>
            <a:r>
              <a:rPr lang="en-AU" dirty="0"/>
              <a:t>Re data &amp; databases:</a:t>
            </a:r>
            <a:br>
              <a:rPr lang="en-AU" dirty="0"/>
            </a:br>
            <a:r>
              <a:rPr lang="en-AU" dirty="0"/>
              <a:t>not clear what we mean (legally) by “I own that data”</a:t>
            </a:r>
          </a:p>
          <a:p>
            <a:pPr lvl="1"/>
            <a:r>
              <a:rPr lang="en-AU" dirty="0"/>
              <a:t>exclusive possession</a:t>
            </a:r>
          </a:p>
          <a:p>
            <a:pPr lvl="1"/>
            <a:r>
              <a:rPr lang="en-AU" dirty="0"/>
              <a:t>authored / originated with</a:t>
            </a:r>
          </a:p>
          <a:p>
            <a:pPr lvl="1"/>
            <a:r>
              <a:rPr lang="en-AU" dirty="0"/>
              <a:t>curate</a:t>
            </a:r>
          </a:p>
          <a:p>
            <a:pPr lvl="1"/>
            <a:r>
              <a:rPr lang="en-AU" dirty="0"/>
              <a:t>exclusive access &amp; use / right to prevent others’ use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77F2182-86EA-4773-9B76-A8934E021F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Ownership</a:t>
            </a:r>
          </a:p>
        </p:txBody>
      </p:sp>
    </p:spTree>
    <p:extLst>
      <p:ext uri="{BB962C8B-B14F-4D97-AF65-F5344CB8AC3E}">
        <p14:creationId xmlns:p14="http://schemas.microsoft.com/office/powerpoint/2010/main" val="1907789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26FB26E-C223-4F52-9F0F-F80787C806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Copyright the main legal mechanic for written work</a:t>
            </a:r>
          </a:p>
          <a:p>
            <a:pPr lvl="1"/>
            <a:r>
              <a:rPr lang="en-AU" dirty="0"/>
              <a:t>software considered a type of written work</a:t>
            </a:r>
          </a:p>
          <a:p>
            <a:pPr lvl="1"/>
            <a:r>
              <a:rPr lang="en-AU" dirty="0"/>
              <a:t>reproduction, transmission, publication, adaptation</a:t>
            </a:r>
          </a:p>
          <a:p>
            <a:r>
              <a:rPr lang="en-AU" dirty="0"/>
              <a:t>Data?  Historically, effort to compile -&gt; © protection</a:t>
            </a:r>
          </a:p>
          <a:p>
            <a:r>
              <a:rPr lang="en-AU" i="1" dirty="0" err="1"/>
              <a:t>IceTV</a:t>
            </a:r>
            <a:r>
              <a:rPr lang="en-AU" i="1" dirty="0"/>
              <a:t> v Nine </a:t>
            </a:r>
            <a:r>
              <a:rPr lang="en-AU" dirty="0"/>
              <a:t>(HC 2009)</a:t>
            </a:r>
          </a:p>
          <a:p>
            <a:r>
              <a:rPr lang="en-AU" i="1" dirty="0"/>
              <a:t>Telstra v Phone Directories Company </a:t>
            </a:r>
            <a:r>
              <a:rPr lang="en-AU" dirty="0"/>
              <a:t>(FFC 2010)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3DC568E-078C-4E47-B442-F0F0243A66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Ownership – copyright</a:t>
            </a:r>
          </a:p>
        </p:txBody>
      </p:sp>
    </p:spTree>
    <p:extLst>
      <p:ext uri="{BB962C8B-B14F-4D97-AF65-F5344CB8AC3E}">
        <p14:creationId xmlns:p14="http://schemas.microsoft.com/office/powerpoint/2010/main" val="39845171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EB13859-507E-44C7-A474-5C326F0283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No copyright in most databases</a:t>
            </a:r>
          </a:p>
          <a:p>
            <a:pPr lvl="1"/>
            <a:r>
              <a:rPr lang="en-AU" dirty="0"/>
              <a:t>requires significant human authorship / original intellectual effort</a:t>
            </a:r>
          </a:p>
          <a:p>
            <a:r>
              <a:rPr lang="en-AU" dirty="0"/>
              <a:t>Confidentiality,</a:t>
            </a:r>
            <a:br>
              <a:rPr lang="en-AU" dirty="0"/>
            </a:br>
            <a:r>
              <a:rPr lang="en-AU" dirty="0"/>
              <a:t>contractual control,</a:t>
            </a:r>
            <a:br>
              <a:rPr lang="en-AU" dirty="0"/>
            </a:br>
            <a:r>
              <a:rPr lang="en-AU" dirty="0"/>
              <a:t>technological protection (</a:t>
            </a:r>
            <a:r>
              <a:rPr lang="en-AU" dirty="0" err="1"/>
              <a:t>eg</a:t>
            </a:r>
            <a:r>
              <a:rPr lang="en-AU" dirty="0"/>
              <a:t>, API access controls)</a:t>
            </a:r>
            <a:br>
              <a:rPr lang="en-AU" dirty="0"/>
            </a:br>
            <a:r>
              <a:rPr lang="en-AU" dirty="0"/>
              <a:t>become much more important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91F5E94-1C7C-434A-9BBC-AF4F9AEF2E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Ownership – copyright – implications</a:t>
            </a:r>
          </a:p>
        </p:txBody>
      </p:sp>
    </p:spTree>
    <p:extLst>
      <p:ext uri="{BB962C8B-B14F-4D97-AF65-F5344CB8AC3E}">
        <p14:creationId xmlns:p14="http://schemas.microsoft.com/office/powerpoint/2010/main" val="17637783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19FEDF9-9667-4207-943F-75C8D69275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Sound like the same thing, but very different legally</a:t>
            </a:r>
          </a:p>
          <a:p>
            <a:r>
              <a:rPr lang="en-AU" b="1" dirty="0"/>
              <a:t>Confidentiality</a:t>
            </a:r>
            <a:r>
              <a:rPr lang="en-AU" dirty="0"/>
              <a:t>: info </a:t>
            </a:r>
            <a:r>
              <a:rPr lang="en-AU" i="1" dirty="0"/>
              <a:t>owner’s</a:t>
            </a:r>
            <a:r>
              <a:rPr lang="en-AU" dirty="0"/>
              <a:t>  right to have secrets:</a:t>
            </a:r>
          </a:p>
          <a:p>
            <a:pPr lvl="1"/>
            <a:r>
              <a:rPr lang="en-AU" dirty="0"/>
              <a:t>kept secret</a:t>
            </a:r>
          </a:p>
          <a:p>
            <a:pPr lvl="1"/>
            <a:r>
              <a:rPr lang="en-AU" dirty="0"/>
              <a:t>not used</a:t>
            </a:r>
          </a:p>
          <a:p>
            <a:r>
              <a:rPr lang="en-AU" b="1" dirty="0"/>
              <a:t>Privacy</a:t>
            </a:r>
            <a:r>
              <a:rPr lang="en-AU" dirty="0"/>
              <a:t>: info </a:t>
            </a:r>
            <a:r>
              <a:rPr lang="en-AU" i="1" dirty="0"/>
              <a:t>subject’s</a:t>
            </a:r>
            <a:r>
              <a:rPr lang="en-AU" dirty="0"/>
              <a:t>  right to transparency and proper use of information about them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66934A1-A43F-4B93-9F7F-5464669C5B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Confidentiality &amp; privacy</a:t>
            </a:r>
          </a:p>
        </p:txBody>
      </p:sp>
    </p:spTree>
    <p:extLst>
      <p:ext uri="{BB962C8B-B14F-4D97-AF65-F5344CB8AC3E}">
        <p14:creationId xmlns:p14="http://schemas.microsoft.com/office/powerpoint/2010/main" val="29525175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0D5532B-DDF4-4947-9F06-12B84D9771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To access, need to show data is considered confidential and managed appropriately</a:t>
            </a:r>
          </a:p>
          <a:p>
            <a:r>
              <a:rPr lang="en-AU" dirty="0"/>
              <a:t>Can impact individuals, </a:t>
            </a:r>
            <a:r>
              <a:rPr lang="en-AU" dirty="0" err="1"/>
              <a:t>eg</a:t>
            </a:r>
            <a:r>
              <a:rPr lang="en-AU" dirty="0"/>
              <a:t> [ex-]employees</a:t>
            </a:r>
          </a:p>
          <a:p>
            <a:r>
              <a:rPr lang="en-AU" i="1" dirty="0"/>
              <a:t>SAI Global v Johnstone</a:t>
            </a:r>
            <a:r>
              <a:rPr lang="en-AU" dirty="0"/>
              <a:t> (2016 FCA)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187EA31-A3DE-4B3B-A50F-350BCBD429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Confidentiality</a:t>
            </a:r>
          </a:p>
        </p:txBody>
      </p:sp>
    </p:spTree>
    <p:extLst>
      <p:ext uri="{BB962C8B-B14F-4D97-AF65-F5344CB8AC3E}">
        <p14:creationId xmlns:p14="http://schemas.microsoft.com/office/powerpoint/2010/main" val="8594824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183905B-CC50-4290-B090-CDF189497E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Regulated in the interest of the data subject</a:t>
            </a:r>
          </a:p>
          <a:p>
            <a:r>
              <a:rPr lang="en-AU" dirty="0"/>
              <a:t>Fairly well-known, most orgs have formal policies</a:t>
            </a:r>
          </a:p>
          <a:p>
            <a:r>
              <a:rPr lang="en-AU" dirty="0"/>
              <a:t>Only data about </a:t>
            </a:r>
            <a:r>
              <a:rPr lang="en-AU" i="1" dirty="0"/>
              <a:t>identified/identifiable individuals</a:t>
            </a:r>
          </a:p>
          <a:p>
            <a:r>
              <a:rPr lang="en-AU" dirty="0"/>
              <a:t>Regulated by OAIC</a:t>
            </a:r>
          </a:p>
          <a:p>
            <a:r>
              <a:rPr lang="en-AU" dirty="0"/>
              <a:t>Example case: </a:t>
            </a:r>
            <a:r>
              <a:rPr lang="en-AU" i="1" dirty="0"/>
              <a:t>KA v Commonwealth Bank</a:t>
            </a:r>
            <a:r>
              <a:rPr lang="en-AU" dirty="0"/>
              <a:t> (2016 OAIC)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6CE5A9E-73EA-404A-962B-E8B49147A2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Information privacy</a:t>
            </a:r>
          </a:p>
        </p:txBody>
      </p:sp>
    </p:spTree>
    <p:extLst>
      <p:ext uri="{BB962C8B-B14F-4D97-AF65-F5344CB8AC3E}">
        <p14:creationId xmlns:p14="http://schemas.microsoft.com/office/powerpoint/2010/main" val="9006038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6B1DF89-9083-454F-B338-8F71BEA5D0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/>
              <a:t>2013 Journalist Ben Grubb tested definition</a:t>
            </a:r>
          </a:p>
          <a:p>
            <a:pPr lvl="1"/>
            <a:r>
              <a:rPr lang="en-AU" dirty="0"/>
              <a:t>Under Privacy Act, asked Telstra for </a:t>
            </a:r>
            <a:r>
              <a:rPr lang="en-AU" i="1" dirty="0"/>
              <a:t>all</a:t>
            </a:r>
            <a:r>
              <a:rPr lang="en-AU" dirty="0"/>
              <a:t>  his data</a:t>
            </a:r>
            <a:br>
              <a:rPr lang="en-AU" dirty="0"/>
            </a:br>
            <a:r>
              <a:rPr lang="en-AU" dirty="0"/>
              <a:t>(specifically including metadata: context – metadata retention)</a:t>
            </a:r>
          </a:p>
          <a:p>
            <a:pPr lvl="1"/>
            <a:r>
              <a:rPr lang="en-AU" dirty="0"/>
              <a:t>Telstra refused to provide telco metadata </a:t>
            </a:r>
            <a:r>
              <a:rPr lang="en-AU" dirty="0" err="1"/>
              <a:t>eg</a:t>
            </a:r>
            <a:r>
              <a:rPr lang="en-AU" dirty="0"/>
              <a:t> cell </a:t>
            </a:r>
            <a:r>
              <a:rPr lang="en-AU" dirty="0" err="1"/>
              <a:t>geoloc</a:t>
            </a:r>
            <a:r>
              <a:rPr lang="en-AU" dirty="0"/>
              <a:t> data</a:t>
            </a:r>
          </a:p>
          <a:p>
            <a:r>
              <a:rPr lang="en-AU" i="1" dirty="0"/>
              <a:t>Privacy Commissioner v Telstra</a:t>
            </a:r>
            <a:r>
              <a:rPr lang="en-AU" dirty="0"/>
              <a:t>  [Jan 2017 FC]</a:t>
            </a:r>
          </a:p>
          <a:p>
            <a:pPr lvl="1"/>
            <a:r>
              <a:rPr lang="en-AU" dirty="0"/>
              <a:t>Individual needs to be </a:t>
            </a:r>
            <a:r>
              <a:rPr lang="en-AU" i="1" dirty="0"/>
              <a:t>a</a:t>
            </a:r>
            <a:r>
              <a:rPr lang="en-AU" dirty="0"/>
              <a:t>  subject of the information; here info about network / service provision, not “about” Grubb (directly)</a:t>
            </a:r>
          </a:p>
          <a:p>
            <a:pPr lvl="1"/>
            <a:r>
              <a:rPr lang="en-AU" dirty="0"/>
              <a:t>But was a narrow question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DF5958C-6EDD-49A8-BD2A-3E9BA8AA09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Info privacy – what is “personal information”</a:t>
            </a:r>
          </a:p>
        </p:txBody>
      </p:sp>
    </p:spTree>
    <p:extLst>
      <p:ext uri="{BB962C8B-B14F-4D97-AF65-F5344CB8AC3E}">
        <p14:creationId xmlns:p14="http://schemas.microsoft.com/office/powerpoint/2010/main" val="33423666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3065</TotalTime>
  <Words>389</Words>
  <Application>Microsoft Office PowerPoint</Application>
  <PresentationFormat>On-screen Show (16:9)</PresentationFormat>
  <Paragraphs>75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Tahoma</vt:lpstr>
      <vt:lpstr>Office Theme</vt:lpstr>
      <vt:lpstr>Data science and the law</vt:lpstr>
      <vt:lpstr>Data science and the law</vt:lpstr>
      <vt:lpstr>Ownership</vt:lpstr>
      <vt:lpstr>Ownership – copyright</vt:lpstr>
      <vt:lpstr>Ownership – copyright – implications</vt:lpstr>
      <vt:lpstr>Confidentiality &amp; privacy</vt:lpstr>
      <vt:lpstr>Confidentiality</vt:lpstr>
      <vt:lpstr>Information privacy</vt:lpstr>
      <vt:lpstr>Info privacy – what is “personal information”</vt:lpstr>
      <vt:lpstr>De-identification / Re-identification</vt:lpstr>
      <vt:lpstr>Data breach notification</vt:lpstr>
      <vt:lpstr>Potential liability</vt:lpstr>
      <vt:lpstr>Thank you</vt:lpstr>
    </vt:vector>
  </TitlesOfParts>
  <Company>Brightline Lawyers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Data law</dc:subject>
  <dc:creator>Patrick Sefton</dc:creator>
  <cp:keywords>Data law</cp:keywords>
  <cp:lastModifiedBy>Patrick Sefton</cp:lastModifiedBy>
  <cp:revision>249</cp:revision>
  <cp:lastPrinted>2014-03-13T21:27:14Z</cp:lastPrinted>
  <dcterms:created xsi:type="dcterms:W3CDTF">2012-03-15T01:05:20Z</dcterms:created>
  <dcterms:modified xsi:type="dcterms:W3CDTF">2017-09-14T04:22:17Z</dcterms:modified>
</cp:coreProperties>
</file>