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handoutMasterIdLst>
    <p:handoutMasterId r:id="rId22"/>
  </p:handoutMasterIdLst>
  <p:sldIdLst>
    <p:sldId id="333" r:id="rId2"/>
    <p:sldId id="256" r:id="rId3"/>
    <p:sldId id="334" r:id="rId4"/>
    <p:sldId id="335" r:id="rId5"/>
    <p:sldId id="336" r:id="rId6"/>
    <p:sldId id="337" r:id="rId7"/>
    <p:sldId id="338" r:id="rId8"/>
    <p:sldId id="340" r:id="rId9"/>
    <p:sldId id="339" r:id="rId10"/>
    <p:sldId id="341" r:id="rId11"/>
    <p:sldId id="342" r:id="rId12"/>
    <p:sldId id="343" r:id="rId13"/>
    <p:sldId id="344" r:id="rId14"/>
    <p:sldId id="346" r:id="rId15"/>
    <p:sldId id="345" r:id="rId16"/>
    <p:sldId id="347" r:id="rId17"/>
    <p:sldId id="348" r:id="rId18"/>
    <p:sldId id="349" r:id="rId19"/>
    <p:sldId id="286" r:id="rId20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78405" autoAdjust="0"/>
  </p:normalViewPr>
  <p:slideViewPr>
    <p:cSldViewPr>
      <p:cViewPr varScale="1">
        <p:scale>
          <a:sx n="92" d="100"/>
          <a:sy n="92" d="100"/>
        </p:scale>
        <p:origin x="81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F57F-D98C-4317-A486-502D6CF7ACFE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5826-EEE3-4FB9-B9F8-215FF43FED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8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DAB-4092-497A-9893-22B1A2BD6A2C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8CF-A05A-45CB-8A37-70AF153C8D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5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8CF-A05A-45CB-8A37-70AF153C8D8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764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8CF-A05A-45CB-8A37-70AF153C8D8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077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688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7"/>
          </a:xfrm>
        </p:spPr>
        <p:txBody>
          <a:bodyPr/>
          <a:lstStyle>
            <a:lvl1pPr marL="342000">
              <a:spcBef>
                <a:spcPts val="1200"/>
              </a:spcBef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800"/>
              </a:spcBef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16494"/>
          </a:xfrm>
        </p:spPr>
        <p:txBody>
          <a:bodyPr>
            <a:normAutofit/>
          </a:bodyPr>
          <a:lstStyle>
            <a:lvl1pPr algn="l"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5042" y="1022473"/>
            <a:ext cx="9169041" cy="12151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-25042" y="4900475"/>
            <a:ext cx="9169041" cy="243027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21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5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5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25A3-1347-431F-B3C5-858C4E809609}" type="datetimeFigureOut">
              <a:rPr lang="en-AU" smtClean="0"/>
              <a:t>12-Jan-18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060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Comparative advertising alerts a specific competitor</a:t>
            </a:r>
          </a:p>
          <a:p>
            <a:r>
              <a:rPr lang="en-AU" dirty="0"/>
              <a:t>Competitor may change commercial position quickly</a:t>
            </a:r>
            <a:br>
              <a:rPr lang="en-AU" dirty="0"/>
            </a:br>
            <a:r>
              <a:rPr lang="en-AU" dirty="0"/>
              <a:t>(example: change pricing)</a:t>
            </a:r>
          </a:p>
          <a:p>
            <a:r>
              <a:rPr lang="en-AU" dirty="0"/>
              <a:t>Ad may become misleading if commercial basis changes</a:t>
            </a:r>
          </a:p>
          <a:p>
            <a:r>
              <a:rPr lang="en-AU" dirty="0"/>
              <a:t>Comparative advertising therefore suited to short, sharp campaigns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Duration of campaigns</a:t>
            </a:r>
          </a:p>
        </p:txBody>
      </p:sp>
    </p:spTree>
    <p:extLst>
      <p:ext uri="{BB962C8B-B14F-4D97-AF65-F5344CB8AC3E}">
        <p14:creationId xmlns:p14="http://schemas.microsoft.com/office/powerpoint/2010/main" val="188280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May not be an apples-to-apples comparison</a:t>
            </a:r>
          </a:p>
          <a:p>
            <a:r>
              <a:rPr lang="en-AU" dirty="0"/>
              <a:t>Products unlikely to be “best” in all metrics, including price.  Can you compare across only strong point(s)?</a:t>
            </a:r>
          </a:p>
          <a:p>
            <a:r>
              <a:rPr lang="en-AU" dirty="0"/>
              <a:t>Can you select competitor’s weaker / non-premium product for comparison</a:t>
            </a:r>
          </a:p>
          <a:p>
            <a:r>
              <a:rPr lang="en-AU" dirty="0"/>
              <a:t>Is this acceptable?  What are the rules?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Product comparisons</a:t>
            </a:r>
          </a:p>
        </p:txBody>
      </p:sp>
    </p:spTree>
    <p:extLst>
      <p:ext uri="{BB962C8B-B14F-4D97-AF65-F5344CB8AC3E}">
        <p14:creationId xmlns:p14="http://schemas.microsoft.com/office/powerpoint/2010/main" val="3170240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Energizer/Duracell against Gillette/Eveready</a:t>
            </a:r>
          </a:p>
          <a:p>
            <a:r>
              <a:rPr lang="en-AU" dirty="0"/>
              <a:t>Familiar “Energizer bunny” campaign for batteries</a:t>
            </a:r>
          </a:p>
          <a:p>
            <a:r>
              <a:rPr lang="en-AU" dirty="0"/>
              <a:t>Comparative on one technical aspect: capacity (power)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Study: Energizer</a:t>
            </a:r>
          </a:p>
        </p:txBody>
      </p:sp>
    </p:spTree>
    <p:extLst>
      <p:ext uri="{BB962C8B-B14F-4D97-AF65-F5344CB8AC3E}">
        <p14:creationId xmlns:p14="http://schemas.microsoft.com/office/powerpoint/2010/main" val="3368545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"/>
            <a:ext cx="9144000" cy="513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78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95486"/>
            <a:ext cx="5040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AU" sz="2000" b="1" i="1" dirty="0"/>
              <a:t>Voiceover</a:t>
            </a:r>
            <a:endParaRPr lang="en-AU" sz="2000" i="1" dirty="0"/>
          </a:p>
          <a:p>
            <a:pPr>
              <a:spcBef>
                <a:spcPts val="1200"/>
              </a:spcBef>
            </a:pPr>
            <a:r>
              <a:rPr lang="en-AU" sz="2000" i="1" dirty="0"/>
              <a:t>“Which lasts longer? Duracell Alkaline or</a:t>
            </a:r>
            <a:br>
              <a:rPr lang="en-AU" sz="2000" i="1" dirty="0"/>
            </a:br>
            <a:r>
              <a:rPr lang="en-AU" sz="2000" i="1" dirty="0"/>
              <a:t>Eveready Super Heavy Duty batteries?</a:t>
            </a:r>
            <a:endParaRPr lang="en-AU" sz="2000" dirty="0"/>
          </a:p>
          <a:p>
            <a:pPr>
              <a:spcBef>
                <a:spcPts val="1200"/>
              </a:spcBef>
            </a:pPr>
            <a:r>
              <a:rPr lang="en-AU" sz="2000" i="1" dirty="0"/>
              <a:t>While Duracell Alkaline keeps on Running,</a:t>
            </a:r>
            <a:br>
              <a:rPr lang="en-AU" sz="2000" i="1" dirty="0"/>
            </a:br>
            <a:r>
              <a:rPr lang="en-AU" sz="2000" i="1" dirty="0"/>
              <a:t>Eveready Super Heavy Duty just can't keep up.</a:t>
            </a:r>
            <a:endParaRPr lang="en-AU" sz="2000" dirty="0"/>
          </a:p>
          <a:p>
            <a:pPr>
              <a:spcBef>
                <a:spcPts val="1200"/>
              </a:spcBef>
            </a:pPr>
            <a:r>
              <a:rPr lang="en-AU" sz="2000" i="1" dirty="0"/>
              <a:t>Uh Oh, no matter what they try it won't help.</a:t>
            </a:r>
            <a:endParaRPr lang="en-AU" sz="2000" dirty="0"/>
          </a:p>
          <a:p>
            <a:pPr>
              <a:spcBef>
                <a:spcPts val="1200"/>
              </a:spcBef>
            </a:pPr>
            <a:r>
              <a:rPr lang="en-AU" sz="2000" i="1" dirty="0"/>
              <a:t>With up to 3 times more power Duracell</a:t>
            </a:r>
            <a:br>
              <a:rPr lang="en-AU" sz="2000" i="1" dirty="0"/>
            </a:br>
            <a:r>
              <a:rPr lang="en-AU" sz="2000" i="1" dirty="0"/>
              <a:t>always beats Eveready Super Heavy Duty”</a:t>
            </a:r>
            <a:endParaRPr lang="en-A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3723878"/>
            <a:ext cx="4991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i="1" dirty="0"/>
              <a:t>Disclaimer (not voiced)</a:t>
            </a:r>
            <a:br>
              <a:rPr lang="en-AU" i="1" dirty="0"/>
            </a:br>
            <a:r>
              <a:rPr lang="en-AU" i="1" dirty="0"/>
              <a:t>Eveready Super Heavy Duty is a cheaper</a:t>
            </a:r>
            <a:br>
              <a:rPr lang="en-AU" i="1" dirty="0"/>
            </a:br>
            <a:r>
              <a:rPr lang="en-AU" i="1" dirty="0"/>
              <a:t>non-alkaline battery.  In AA, AAA, C and D sizes only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9625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Gillette/Eveready complaint:</a:t>
            </a:r>
          </a:p>
          <a:p>
            <a:pPr lvl="1"/>
            <a:r>
              <a:rPr lang="en-AU" dirty="0"/>
              <a:t>comparison is unfair therefore misleading</a:t>
            </a:r>
          </a:p>
          <a:p>
            <a:pPr lvl="1"/>
            <a:r>
              <a:rPr lang="en-AU" dirty="0"/>
              <a:t>products are not “approximate peers” </a:t>
            </a:r>
          </a:p>
          <a:p>
            <a:pPr lvl="1"/>
            <a:r>
              <a:rPr lang="en-AU" dirty="0"/>
              <a:t>Eveready has an alkaline battery which would compare</a:t>
            </a:r>
          </a:p>
          <a:p>
            <a:pPr lvl="1"/>
            <a:r>
              <a:rPr lang="en-AU" dirty="0"/>
              <a:t>to be fair, comparison should also address price</a:t>
            </a:r>
          </a:p>
          <a:p>
            <a:pPr lvl="1"/>
            <a:r>
              <a:rPr lang="en-AU" dirty="0"/>
              <a:t>consumers will be left with the impression that Energizer is simply “better” product without making technology/price trade-offs clear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Energizer case</a:t>
            </a:r>
          </a:p>
        </p:txBody>
      </p:sp>
    </p:spTree>
    <p:extLst>
      <p:ext uri="{BB962C8B-B14F-4D97-AF65-F5344CB8AC3E}">
        <p14:creationId xmlns:p14="http://schemas.microsoft.com/office/powerpoint/2010/main" val="95236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Close call (decided on appeal)</a:t>
            </a:r>
          </a:p>
          <a:p>
            <a:r>
              <a:rPr lang="en-AU" dirty="0"/>
              <a:t>Assists that case very specific (function, product)</a:t>
            </a:r>
          </a:p>
          <a:p>
            <a:r>
              <a:rPr lang="en-AU" dirty="0"/>
              <a:t>Not a comparison of value, but particular function</a:t>
            </a:r>
          </a:p>
          <a:p>
            <a:r>
              <a:rPr lang="en-AU" dirty="0"/>
              <a:t>No general notion of “unfairness” in misleading conduct</a:t>
            </a:r>
          </a:p>
          <a:p>
            <a:r>
              <a:rPr lang="en-AU" dirty="0"/>
              <a:t>Comparisons are OK, as long as they’re not misleading</a:t>
            </a:r>
          </a:p>
          <a:p>
            <a:r>
              <a:rPr lang="en-AU" dirty="0"/>
              <a:t>Consumer can decide at point-of-sale, when price known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Energizer case – outcome</a:t>
            </a:r>
          </a:p>
        </p:txBody>
      </p:sp>
    </p:spTree>
    <p:extLst>
      <p:ext uri="{BB962C8B-B14F-4D97-AF65-F5344CB8AC3E}">
        <p14:creationId xmlns:p14="http://schemas.microsoft.com/office/powerpoint/2010/main" val="3112269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Naturally, the same law applies</a:t>
            </a:r>
          </a:p>
          <a:p>
            <a:r>
              <a:rPr lang="en-AU" dirty="0"/>
              <a:t>Online more like press than TV: less about first impressions and more about the detail</a:t>
            </a:r>
          </a:p>
          <a:p>
            <a:r>
              <a:rPr lang="en-AU" dirty="0"/>
              <a:t>Ensure geographical scope of online campaign corresponds with correctness of comparison</a:t>
            </a:r>
            <a:br>
              <a:rPr lang="en-AU" dirty="0"/>
            </a:br>
            <a:r>
              <a:rPr lang="en-AU" dirty="0"/>
              <a:t>(</a:t>
            </a:r>
            <a:r>
              <a:rPr lang="en-AU" dirty="0" err="1"/>
              <a:t>eg</a:t>
            </a:r>
            <a:r>
              <a:rPr lang="en-AU" dirty="0"/>
              <a:t>, restrict to relevant city, state)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Comparative advertising online</a:t>
            </a:r>
          </a:p>
        </p:txBody>
      </p:sp>
    </p:spTree>
    <p:extLst>
      <p:ext uri="{BB962C8B-B14F-4D97-AF65-F5344CB8AC3E}">
        <p14:creationId xmlns:p14="http://schemas.microsoft.com/office/powerpoint/2010/main" val="1434123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/>
            <a:r>
              <a:rPr lang="en-AU" dirty="0"/>
              <a:t>Comparative advertising is allowed in Australia</a:t>
            </a:r>
          </a:p>
          <a:p>
            <a:pPr marL="0" lvl="1"/>
            <a:r>
              <a:rPr lang="en-AU" dirty="0"/>
              <a:t>Must not be misleading</a:t>
            </a:r>
          </a:p>
          <a:p>
            <a:pPr marL="0" lvl="1"/>
            <a:r>
              <a:rPr lang="en-AU" dirty="0"/>
              <a:t>Ensure what is claimed/testable is true (no misleading half-truths)</a:t>
            </a:r>
          </a:p>
          <a:p>
            <a:pPr marL="0" lvl="1"/>
            <a:r>
              <a:rPr lang="en-AU" dirty="0"/>
              <a:t>Provisos may be included in disclaimer / voiceover</a:t>
            </a:r>
          </a:p>
          <a:p>
            <a:pPr marL="0" lvl="1"/>
            <a:r>
              <a:rPr lang="en-AU" dirty="0"/>
              <a:t>Ensure accuracy for life of campaign (short, sharp campaigns)</a:t>
            </a:r>
          </a:p>
          <a:p>
            <a:pPr marL="0" lvl="1"/>
            <a:r>
              <a:rPr lang="en-AU" dirty="0"/>
              <a:t>Consider medium: TV ephemeral, press more details-oriented</a:t>
            </a:r>
          </a:p>
          <a:p>
            <a:pPr marL="0" lvl="1"/>
            <a:r>
              <a:rPr lang="en-AU" dirty="0"/>
              <a:t>Avoid “better value as a whole” claims: stick to specifics</a:t>
            </a:r>
          </a:p>
          <a:p>
            <a:pPr marL="0" lvl="1"/>
            <a:r>
              <a:rPr lang="en-AU" dirty="0"/>
              <a:t>Stay narrow where possible with respect to products, features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of tips and tricks</a:t>
            </a:r>
          </a:p>
        </p:txBody>
      </p:sp>
    </p:spTree>
    <p:extLst>
      <p:ext uri="{BB962C8B-B14F-4D97-AF65-F5344CB8AC3E}">
        <p14:creationId xmlns:p14="http://schemas.microsoft.com/office/powerpoint/2010/main" val="3095834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699" y="222489"/>
            <a:ext cx="4248432" cy="1782198"/>
          </a:xfrm>
        </p:spPr>
        <p:txBody>
          <a:bodyPr lIns="432000">
            <a:noAutofit/>
          </a:bodyPr>
          <a:lstStyle/>
          <a:p>
            <a:pPr algn="l"/>
            <a:r>
              <a:rPr lang="en-A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78042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90000" rIns="0" bIns="0">
            <a:normAutofit lnSpcReduction="10000"/>
          </a:bodyPr>
          <a:lstStyle/>
          <a:p>
            <a:pPr algn="l"/>
            <a:endParaRPr lang="en-A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0" y="1419622"/>
            <a:ext cx="4248432" cy="1825638"/>
          </a:xfrm>
          <a:prstGeom prst="rect">
            <a:avLst/>
          </a:prstGeom>
        </p:spPr>
        <p:txBody>
          <a:bodyPr vert="horz" lIns="43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Principal, Brightline Lawyers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Phone 07 3160 9249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Mobile 0407 756 568</a:t>
            </a:r>
            <a:br>
              <a:rPr lang="en-AU" sz="2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i="1" dirty="0">
                <a:latin typeface="Tahoma" pitchFamily="34" charset="0"/>
                <a:ea typeface="Tahoma" pitchFamily="34" charset="0"/>
                <a:cs typeface="Tahoma" pitchFamily="34" charset="0"/>
              </a:rPr>
              <a:t>patrick.sefton@brightline.com.au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5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61560"/>
            <a:ext cx="8095928" cy="1782198"/>
          </a:xfrm>
        </p:spPr>
        <p:txBody>
          <a:bodyPr lIns="432000">
            <a:noAutofit/>
          </a:bodyPr>
          <a:lstStyle/>
          <a:p>
            <a:pPr algn="l">
              <a:spcBef>
                <a:spcPts val="0"/>
              </a:spcBef>
            </a:pPr>
            <a: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Comparative</a:t>
            </a:r>
            <a:b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4800" dirty="0">
                <a:latin typeface="Tahoma" pitchFamily="34" charset="0"/>
                <a:ea typeface="Tahoma" pitchFamily="34" charset="0"/>
                <a:cs typeface="Tahoma" pitchFamily="34" charset="0"/>
              </a:rPr>
              <a:t>advertising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60000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54000" rIns="0" bIns="0">
            <a:noAutofit/>
          </a:bodyPr>
          <a:lstStyle/>
          <a:p>
            <a:pPr algn="l"/>
            <a:r>
              <a:rPr lang="en-AU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r>
              <a:rPr lang="en-AU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|  Principal, Brightline Lawyers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11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Powerful marketing tool</a:t>
            </a:r>
          </a:p>
          <a:p>
            <a:r>
              <a:rPr lang="en-AU" dirty="0"/>
              <a:t>In one sense, highly pro-competitive</a:t>
            </a:r>
          </a:p>
          <a:p>
            <a:r>
              <a:rPr lang="en-AU" dirty="0"/>
              <a:t>Comparatively rare in Australian environment</a:t>
            </a:r>
          </a:p>
          <a:p>
            <a:r>
              <a:rPr lang="en-AU" dirty="0"/>
              <a:t>Legal risk area (compared with non-comparatives)</a:t>
            </a:r>
          </a:p>
          <a:p>
            <a:r>
              <a:rPr lang="en-AU" dirty="0"/>
              <a:t>Particular risks with respect to price comparatives</a:t>
            </a:r>
          </a:p>
          <a:p>
            <a:r>
              <a:rPr lang="en-AU" dirty="0"/>
              <a:t>Significant source of disputes between competitors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Comparative advertising</a:t>
            </a:r>
          </a:p>
        </p:txBody>
      </p:sp>
    </p:spTree>
    <p:extLst>
      <p:ext uri="{BB962C8B-B14F-4D97-AF65-F5344CB8AC3E}">
        <p14:creationId xmlns:p14="http://schemas.microsoft.com/office/powerpoint/2010/main" val="2773789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Comparative advertising is allowed</a:t>
            </a:r>
          </a:p>
          <a:p>
            <a:r>
              <a:rPr lang="en-AU" dirty="0"/>
              <a:t>Including with respect to price</a:t>
            </a:r>
          </a:p>
          <a:p>
            <a:r>
              <a:rPr lang="en-AU" dirty="0"/>
              <a:t>Courts do </a:t>
            </a:r>
            <a:r>
              <a:rPr lang="en-AU" u="sng" dirty="0"/>
              <a:t>not</a:t>
            </a:r>
            <a:r>
              <a:rPr lang="en-AU" dirty="0"/>
              <a:t> consider “inherently disreputable”</a:t>
            </a:r>
          </a:p>
          <a:p>
            <a:r>
              <a:rPr lang="en-AU" i="1" dirty="0"/>
              <a:t>Australian Consumer Law</a:t>
            </a:r>
            <a:r>
              <a:rPr lang="en-AU" dirty="0"/>
              <a:t> applies</a:t>
            </a:r>
          </a:p>
          <a:p>
            <a:pPr lvl="1"/>
            <a:r>
              <a:rPr lang="en-AU" dirty="0"/>
              <a:t>misleading or deceptive conduct s18(1)</a:t>
            </a:r>
          </a:p>
          <a:p>
            <a:pPr lvl="1"/>
            <a:r>
              <a:rPr lang="en-AU" dirty="0"/>
              <a:t>false or misleading representations s29(1)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laws apply</a:t>
            </a:r>
          </a:p>
        </p:txBody>
      </p:sp>
    </p:spTree>
    <p:extLst>
      <p:ext uri="{BB962C8B-B14F-4D97-AF65-F5344CB8AC3E}">
        <p14:creationId xmlns:p14="http://schemas.microsoft.com/office/powerpoint/2010/main" val="143315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Absolutely key concept in marketing</a:t>
            </a:r>
          </a:p>
          <a:p>
            <a:r>
              <a:rPr lang="en-AU" dirty="0"/>
              <a:t>Very powerful in comparative advertising</a:t>
            </a:r>
          </a:p>
          <a:p>
            <a:r>
              <a:rPr lang="en-AU" dirty="0"/>
              <a:t>Because it’s so powerful, courts, competitors expect strict compliance</a:t>
            </a:r>
          </a:p>
          <a:p>
            <a:r>
              <a:rPr lang="en-AU" dirty="0"/>
              <a:t>Essential: overt price comparison claims not misleading</a:t>
            </a:r>
          </a:p>
          <a:p>
            <a:r>
              <a:rPr lang="en-AU" dirty="0"/>
              <a:t>Also: ensure implications not misleading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Price comparisons</a:t>
            </a:r>
          </a:p>
        </p:txBody>
      </p:sp>
    </p:spTree>
    <p:extLst>
      <p:ext uri="{BB962C8B-B14F-4D97-AF65-F5344CB8AC3E}">
        <p14:creationId xmlns:p14="http://schemas.microsoft.com/office/powerpoint/2010/main" val="223537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Optical industry $1.3B/year (2010)</a:t>
            </a:r>
          </a:p>
          <a:p>
            <a:r>
              <a:rPr lang="en-AU" dirty="0"/>
              <a:t>Rapid growth</a:t>
            </a:r>
          </a:p>
          <a:p>
            <a:r>
              <a:rPr lang="en-AU" dirty="0"/>
              <a:t>OPSM the incumbent – “Myer” of optical stores</a:t>
            </a:r>
          </a:p>
          <a:p>
            <a:r>
              <a:rPr lang="en-AU" dirty="0" err="1"/>
              <a:t>Specsavers</a:t>
            </a:r>
            <a:r>
              <a:rPr lang="en-AU" dirty="0"/>
              <a:t> the newcomer – “Target” type positioning</a:t>
            </a:r>
          </a:p>
          <a:p>
            <a:r>
              <a:rPr lang="en-AU" dirty="0" err="1"/>
              <a:t>Specsavers</a:t>
            </a:r>
            <a:r>
              <a:rPr lang="en-AU" dirty="0"/>
              <a:t> started $1M price comparison campaign on national free-to-air TV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Study: OPSM v </a:t>
            </a:r>
            <a:r>
              <a:rPr lang="en-AU" dirty="0" err="1"/>
              <a:t>Specsavers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653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449" y="0"/>
            <a:ext cx="9476899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5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41151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Voiceover</a:t>
            </a:r>
            <a:br>
              <a:rPr lang="en-AU" sz="2400" i="1" dirty="0"/>
            </a:br>
            <a:r>
              <a:rPr lang="en-AU" sz="2400" i="1" dirty="0"/>
              <a:t>“On average OPSM customers paid over $480 for their prescription glasses.  We believe that’s too much. That’s why at </a:t>
            </a:r>
            <a:r>
              <a:rPr lang="en-AU" sz="2400" i="1" dirty="0" err="1"/>
              <a:t>Specsavers</a:t>
            </a:r>
            <a:r>
              <a:rPr lang="en-AU" sz="2400" i="1" dirty="0"/>
              <a:t> our customers paid on average over $114 </a:t>
            </a:r>
            <a:r>
              <a:rPr lang="en-AU" sz="2400" i="1" u="sng" dirty="0"/>
              <a:t>less</a:t>
            </a:r>
            <a:r>
              <a:rPr lang="en-AU" sz="2400" i="1" dirty="0"/>
              <a:t> for their prescription glasses than OPSM customers.”</a:t>
            </a:r>
            <a:endParaRPr lang="en-A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96479" y="2935185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/>
              <a:t>Disclaimer</a:t>
            </a:r>
            <a:br>
              <a:rPr lang="en-AU" sz="2400" dirty="0"/>
            </a:br>
            <a:r>
              <a:rPr lang="en-AU" sz="2400" dirty="0"/>
              <a:t>Based on 1313 consumers aged 18 and over who bought prescription glasses (Jul 2009-Jan 2010). Roy Morgan Research 2010. Excludes health fund rebates.</a:t>
            </a:r>
          </a:p>
        </p:txBody>
      </p:sp>
    </p:spTree>
    <p:extLst>
      <p:ext uri="{BB962C8B-B14F-4D97-AF65-F5344CB8AC3E}">
        <p14:creationId xmlns:p14="http://schemas.microsoft.com/office/powerpoint/2010/main" val="2783230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Three problems raised by OPSM</a:t>
            </a:r>
          </a:p>
          <a:p>
            <a:pPr lvl="1"/>
            <a:r>
              <a:rPr lang="en-AU" dirty="0"/>
              <a:t>exclusion of health fund rebates</a:t>
            </a:r>
            <a:br>
              <a:rPr lang="en-AU" dirty="0"/>
            </a:br>
            <a:r>
              <a:rPr lang="en-AU" dirty="0"/>
              <a:t>held: no, consumers would not be concerned</a:t>
            </a:r>
          </a:p>
          <a:p>
            <a:pPr lvl="1"/>
            <a:r>
              <a:rPr lang="en-AU" dirty="0"/>
              <a:t>price ($480) vs saving ($114) expressed side-by-side</a:t>
            </a:r>
            <a:br>
              <a:rPr lang="en-AU" dirty="0"/>
            </a:br>
            <a:r>
              <a:rPr lang="en-AU" dirty="0"/>
              <a:t>held: no, the point of comparison was clear from text and voiceover</a:t>
            </a:r>
          </a:p>
          <a:p>
            <a:pPr lvl="1"/>
            <a:r>
              <a:rPr lang="en-AU" dirty="0"/>
              <a:t>amounts were per-visit cost not per-pair-of-glasses cost</a:t>
            </a:r>
            <a:br>
              <a:rPr lang="en-AU" dirty="0"/>
            </a:br>
            <a:r>
              <a:rPr lang="en-AU" dirty="0"/>
              <a:t>held: yes, the expectation supported by the image and not dispelled by the voice or disclaimer: contravenes ACL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OPSM v </a:t>
            </a:r>
            <a:r>
              <a:rPr lang="en-AU" dirty="0" err="1"/>
              <a:t>Specsavers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569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528</Words>
  <Application>Microsoft Office PowerPoint</Application>
  <PresentationFormat>On-screen Show (16:9)</PresentationFormat>
  <Paragraphs>86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Tahoma</vt:lpstr>
      <vt:lpstr>Office Theme</vt:lpstr>
      <vt:lpstr>PowerPoint Presentation</vt:lpstr>
      <vt:lpstr>Comparative advertising</vt:lpstr>
      <vt:lpstr>Comparative advertising</vt:lpstr>
      <vt:lpstr>What laws apply</vt:lpstr>
      <vt:lpstr>Price comparisons</vt:lpstr>
      <vt:lpstr>Case Study: OPSM v Specsavers</vt:lpstr>
      <vt:lpstr>PowerPoint Presentation</vt:lpstr>
      <vt:lpstr>PowerPoint Presentation</vt:lpstr>
      <vt:lpstr>OPSM v Specsavers</vt:lpstr>
      <vt:lpstr>Duration of campaigns</vt:lpstr>
      <vt:lpstr>Product comparisons</vt:lpstr>
      <vt:lpstr>Case Study: Energizer</vt:lpstr>
      <vt:lpstr>PowerPoint Presentation</vt:lpstr>
      <vt:lpstr>PowerPoint Presentation</vt:lpstr>
      <vt:lpstr>Energizer case</vt:lpstr>
      <vt:lpstr>Energizer case – outcome</vt:lpstr>
      <vt:lpstr>Comparative advertising online</vt:lpstr>
      <vt:lpstr>Summary of tips and tricks</vt:lpstr>
      <vt:lpstr>Thank you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Sefton</dc:creator>
  <cp:keywords>Privacy review</cp:keywords>
  <cp:lastModifiedBy>Patrick Sefton</cp:lastModifiedBy>
  <cp:revision>230</cp:revision>
  <cp:lastPrinted>2014-03-13T21:27:14Z</cp:lastPrinted>
  <dcterms:created xsi:type="dcterms:W3CDTF">2012-03-15T01:05:20Z</dcterms:created>
  <dcterms:modified xsi:type="dcterms:W3CDTF">2018-01-12T11:47:42Z</dcterms:modified>
</cp:coreProperties>
</file>