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12" r:id="rId3"/>
    <p:sldId id="313" r:id="rId4"/>
    <p:sldId id="315" r:id="rId5"/>
    <p:sldId id="314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286" r:id="rId24"/>
  </p:sldIdLst>
  <p:sldSz cx="9144000" cy="5143500" type="screen16x9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59" autoAdjust="0"/>
    <p:restoredTop sz="78405" autoAdjust="0"/>
  </p:normalViewPr>
  <p:slideViewPr>
    <p:cSldViewPr>
      <p:cViewPr varScale="1">
        <p:scale>
          <a:sx n="82" d="100"/>
          <a:sy n="82" d="100"/>
        </p:scale>
        <p:origin x="-1080" y="-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5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952"/>
    </p:cViewPr>
  </p:sorterViewPr>
  <p:notesViewPr>
    <p:cSldViewPr>
      <p:cViewPr varScale="1">
        <p:scale>
          <a:sx n="60" d="100"/>
          <a:sy n="60" d="100"/>
        </p:scale>
        <p:origin x="-273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7F57F-D98C-4317-A486-502D6CF7ACFE}" type="datetimeFigureOut">
              <a:rPr lang="en-AU" smtClean="0"/>
              <a:t>14/03/2014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655826-EEE3-4FB9-B9F8-215FF43FED6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5884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E0DAB-4092-497A-9893-22B1A2BD6A2C}" type="datetimeFigureOut">
              <a:rPr lang="en-AU" smtClean="0"/>
              <a:t>14/03/2014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5B8CF-A05A-45CB-8A37-70AF153C8D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9351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[example: Harry </a:t>
            </a:r>
            <a:r>
              <a:rPr lang="en-AU" dirty="0" err="1" smtClean="0"/>
              <a:t>Seidler</a:t>
            </a:r>
            <a:r>
              <a:rPr lang="en-AU" smtClean="0"/>
              <a:t> and the Pig &amp; Whistle at the Riverside Centre: “featured signage featuring a trumpet-playing pig in neon lights.”]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5B8CF-A05A-45CB-8A37-70AF153C8D8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764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4688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92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652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5607"/>
            <a:ext cx="8229600" cy="3319017"/>
          </a:xfrm>
        </p:spPr>
        <p:txBody>
          <a:bodyPr/>
          <a:lstStyle>
            <a:lvl1pPr marL="342000">
              <a:spcBef>
                <a:spcPts val="1200"/>
              </a:spcBef>
              <a:defRPr sz="2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spcBef>
                <a:spcPts val="800"/>
              </a:spcBef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>
              <a:defRPr sz="16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05981"/>
            <a:ext cx="8229600" cy="816494"/>
          </a:xfrm>
        </p:spPr>
        <p:txBody>
          <a:bodyPr>
            <a:normAutofit/>
          </a:bodyPr>
          <a:lstStyle>
            <a:lvl1pPr algn="l">
              <a:defRPr sz="3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25042" y="1022473"/>
            <a:ext cx="9169041" cy="121514"/>
          </a:xfrm>
          <a:prstGeom prst="rect">
            <a:avLst/>
          </a:prstGeom>
          <a:gradFill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/>
          <p:cNvSpPr/>
          <p:nvPr userDrawn="1"/>
        </p:nvSpPr>
        <p:spPr>
          <a:xfrm>
            <a:off x="-25042" y="4900475"/>
            <a:ext cx="9169041" cy="243027"/>
          </a:xfrm>
          <a:prstGeom prst="rect">
            <a:avLst/>
          </a:prstGeom>
          <a:gradFill>
            <a:gsLst>
              <a:gs pos="100000">
                <a:srgbClr val="FFC000"/>
              </a:gs>
              <a:gs pos="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47214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798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2512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14/03/2014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854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14/03/2014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012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614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297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25A3-1347-431F-B3C5-858C4E809609}" type="datetimeFigureOut">
              <a:rPr lang="en-AU" smtClean="0"/>
              <a:t>14/03/2014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0984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325A3-1347-431F-B3C5-858C4E809609}" type="datetimeFigureOut">
              <a:rPr lang="en-AU" smtClean="0"/>
              <a:t>14/03/2014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D91C8-227F-465B-B8D2-D38C3547876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2532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861560"/>
            <a:ext cx="8095928" cy="1782198"/>
          </a:xfrm>
        </p:spPr>
        <p:txBody>
          <a:bodyPr lIns="432000">
            <a:noAutofit/>
          </a:bodyPr>
          <a:lstStyle/>
          <a:p>
            <a:pPr algn="l">
              <a:spcBef>
                <a:spcPts val="0"/>
              </a:spcBef>
            </a:pPr>
            <a:r>
              <a:rPr lang="en-AU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IP requirements in</a:t>
            </a:r>
            <a:br>
              <a:rPr lang="en-AU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4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contract drafting</a:t>
            </a:r>
            <a:endParaRPr lang="en-AU" sz="4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543858"/>
            <a:ext cx="9144000" cy="360000"/>
          </a:xfrm>
          <a:gradFill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</p:spPr>
        <p:txBody>
          <a:bodyPr lIns="432000" tIns="54000" rIns="0" bIns="0">
            <a:noAutofit/>
          </a:bodyPr>
          <a:lstStyle/>
          <a:p>
            <a:pPr algn="l"/>
            <a:r>
              <a:rPr lang="en-AU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Patrick Sefton</a:t>
            </a:r>
            <a:r>
              <a:rPr lang="en-AU" sz="16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|  Principal, Brightline Lawyers</a:t>
            </a:r>
            <a:endParaRPr lang="en-AU" sz="16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56014"/>
            <a:ext cx="2984926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81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AU" i="1" dirty="0"/>
              <a:t>Copyright Act </a:t>
            </a:r>
            <a:r>
              <a:rPr lang="en-AU" dirty="0"/>
              <a:t>ss36-39, </a:t>
            </a:r>
            <a:r>
              <a:rPr lang="en-AU" dirty="0" smtClean="0"/>
              <a:t>101-103:</a:t>
            </a:r>
            <a:br>
              <a:rPr lang="en-AU" dirty="0" smtClean="0"/>
            </a:br>
            <a:r>
              <a:rPr lang="en-AU" dirty="0" smtClean="0"/>
              <a:t>reproduce</a:t>
            </a:r>
            <a:r>
              <a:rPr lang="en-AU" dirty="0"/>
              <a:t>, publish, </a:t>
            </a:r>
            <a:r>
              <a:rPr lang="en-AU" dirty="0" smtClean="0"/>
              <a:t>perform, communicate, adapt, …</a:t>
            </a:r>
            <a:endParaRPr lang="en-AU" dirty="0"/>
          </a:p>
          <a:p>
            <a:pPr lvl="0"/>
            <a:r>
              <a:rPr lang="en-AU" i="1" dirty="0"/>
              <a:t>Patents Act</a:t>
            </a:r>
            <a:r>
              <a:rPr lang="en-AU" dirty="0"/>
              <a:t> s13: make, hire, sell, use, </a:t>
            </a:r>
            <a:r>
              <a:rPr lang="en-AU" dirty="0" smtClean="0"/>
              <a:t>import, …</a:t>
            </a:r>
            <a:endParaRPr lang="en-AU" dirty="0"/>
          </a:p>
          <a:p>
            <a:pPr lvl="0"/>
            <a:r>
              <a:rPr lang="en-AU" i="1" dirty="0"/>
              <a:t>Trade Marks Act</a:t>
            </a:r>
            <a:r>
              <a:rPr lang="en-AU" dirty="0"/>
              <a:t> s20, </a:t>
            </a:r>
            <a:r>
              <a:rPr lang="en-AU" dirty="0" smtClean="0"/>
              <a:t>120:</a:t>
            </a:r>
            <a:br>
              <a:rPr lang="en-AU" dirty="0" smtClean="0"/>
            </a:br>
            <a:r>
              <a:rPr lang="en-AU" dirty="0" smtClean="0"/>
              <a:t>use in </a:t>
            </a:r>
            <a:r>
              <a:rPr lang="en-AU" dirty="0"/>
              <a:t>relation to similar goods/services.</a:t>
            </a:r>
          </a:p>
          <a:p>
            <a:r>
              <a:rPr lang="en-AU" i="1" dirty="0"/>
              <a:t>Designs Act</a:t>
            </a:r>
            <a:r>
              <a:rPr lang="en-AU" dirty="0"/>
              <a:t> s11: make, import, sell, hire, use in trade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…where rights differ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59537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</a:t>
            </a:r>
            <a:r>
              <a:rPr lang="en-AU" dirty="0" smtClean="0"/>
              <a:t>rrevocable &amp; permanent v limited, temporary</a:t>
            </a:r>
          </a:p>
          <a:p>
            <a:r>
              <a:rPr lang="en-AU" dirty="0" smtClean="0"/>
              <a:t>once-and-for-all payment v revenue stream</a:t>
            </a:r>
          </a:p>
          <a:p>
            <a:r>
              <a:rPr lang="en-AU" dirty="0" smtClean="0"/>
              <a:t>pricing risk v risk sharing</a:t>
            </a:r>
          </a:p>
          <a:p>
            <a:r>
              <a:rPr lang="en-AU" dirty="0" smtClean="0"/>
              <a:t>certainty v flexibility</a:t>
            </a:r>
          </a:p>
          <a:p>
            <a:r>
              <a:rPr lang="en-AU" dirty="0" smtClean="0"/>
              <a:t>go-alone v ongoing involvement</a:t>
            </a:r>
          </a:p>
          <a:p>
            <a:r>
              <a:rPr lang="en-AU" dirty="0" smtClean="0"/>
              <a:t>spin-off/sale v ongoing relationship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Commercialisation – sale v licence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6331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Successful research IP commercialisation model</a:t>
            </a:r>
          </a:p>
          <a:p>
            <a:pPr lvl="1"/>
            <a:r>
              <a:rPr lang="en-AU" dirty="0" smtClean="0"/>
              <a:t>start-up requires access to university research IP</a:t>
            </a:r>
          </a:p>
          <a:p>
            <a:pPr lvl="1"/>
            <a:r>
              <a:rPr lang="en-AU" dirty="0" smtClean="0"/>
              <a:t>licence during start-up (protects IP, defers capital cost)</a:t>
            </a:r>
          </a:p>
          <a:p>
            <a:pPr lvl="1"/>
            <a:r>
              <a:rPr lang="en-AU" dirty="0" smtClean="0"/>
              <a:t>liquidity event (IPO, trade sale)</a:t>
            </a:r>
          </a:p>
          <a:p>
            <a:pPr lvl="1"/>
            <a:r>
              <a:rPr lang="en-AU" dirty="0" smtClean="0"/>
              <a:t>start-up can call for assignment</a:t>
            </a:r>
          </a:p>
          <a:p>
            <a:pPr lvl="1"/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Example: hybrid model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8924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exclusivity</a:t>
            </a:r>
          </a:p>
          <a:p>
            <a:r>
              <a:rPr lang="en-AU" dirty="0" smtClean="0"/>
              <a:t>term</a:t>
            </a:r>
          </a:p>
          <a:p>
            <a:r>
              <a:rPr lang="en-AU" dirty="0" smtClean="0"/>
              <a:t>territory</a:t>
            </a:r>
          </a:p>
          <a:p>
            <a:r>
              <a:rPr lang="en-AU" dirty="0" smtClean="0"/>
              <a:t>field</a:t>
            </a:r>
          </a:p>
          <a:p>
            <a:r>
              <a:rPr lang="en-AU" dirty="0" smtClean="0"/>
              <a:t>internal/external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Commercialisation – licence scope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0514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typically a proportion of net revenue</a:t>
            </a:r>
          </a:p>
          <a:p>
            <a:r>
              <a:rPr lang="en-AU" dirty="0" smtClean="0"/>
              <a:t>define “net revenue” (inclusions, exclusions)</a:t>
            </a:r>
          </a:p>
          <a:p>
            <a:r>
              <a:rPr lang="en-AU" dirty="0" smtClean="0"/>
              <a:t>rate notoriously difficult to settle</a:t>
            </a:r>
          </a:p>
          <a:p>
            <a:r>
              <a:rPr lang="en-AU" dirty="0" smtClean="0"/>
              <a:t>sub-licence revenue attracts higher rate</a:t>
            </a:r>
          </a:p>
          <a:p>
            <a:r>
              <a:rPr lang="en-AU" dirty="0" smtClean="0"/>
              <a:t>verification and audit</a:t>
            </a:r>
          </a:p>
          <a:p>
            <a:r>
              <a:rPr lang="en-AU" dirty="0" smtClean="0"/>
              <a:t>conventional terms around reporting and payment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Commercialisation – royalties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3064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no performance terms</a:t>
            </a:r>
          </a:p>
          <a:p>
            <a:r>
              <a:rPr lang="en-AU" dirty="0" smtClean="0"/>
              <a:t>reasonable/best endeavours to commercialise</a:t>
            </a:r>
          </a:p>
          <a:p>
            <a:r>
              <a:rPr lang="en-AU" dirty="0" smtClean="0"/>
              <a:t>targets (with associated remedy)</a:t>
            </a:r>
          </a:p>
          <a:p>
            <a:r>
              <a:rPr lang="en-AU" dirty="0" smtClean="0"/>
              <a:t>minimum sales or royalty payments</a:t>
            </a:r>
          </a:p>
          <a:p>
            <a:r>
              <a:rPr lang="en-AU" dirty="0" smtClean="0"/>
              <a:t>approach / rates may change during term of licence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Commercialisation – performance management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7901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sub-licence, assign</a:t>
            </a:r>
          </a:p>
          <a:p>
            <a:r>
              <a:rPr lang="en-AU" dirty="0" smtClean="0"/>
              <a:t>development milestones</a:t>
            </a:r>
          </a:p>
          <a:p>
            <a:r>
              <a:rPr lang="en-AU" dirty="0" smtClean="0"/>
              <a:t>confidentiality(!)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Commercialisation – other terms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3788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IP developed/created for purpose of transaction</a:t>
            </a:r>
            <a:br>
              <a:rPr lang="en-AU" dirty="0" smtClean="0"/>
            </a:br>
            <a:r>
              <a:rPr lang="en-AU" dirty="0" smtClean="0"/>
              <a:t>vs IP needed to fully exploit Project IP</a:t>
            </a:r>
          </a:p>
          <a:p>
            <a:r>
              <a:rPr lang="en-AU" dirty="0" smtClean="0"/>
              <a:t>exposes broader issue of IP stacking</a:t>
            </a:r>
          </a:p>
          <a:p>
            <a:r>
              <a:rPr lang="en-AU" dirty="0" smtClean="0"/>
              <a:t>examples: biotech, software development</a:t>
            </a:r>
          </a:p>
          <a:p>
            <a:r>
              <a:rPr lang="en-AU" dirty="0" smtClean="0"/>
              <a:t>risks if not managed:</a:t>
            </a:r>
          </a:p>
          <a:p>
            <a:pPr lvl="1"/>
            <a:r>
              <a:rPr lang="en-AU" dirty="0" smtClean="0"/>
              <a:t>client may not obtain all expected IP</a:t>
            </a:r>
          </a:p>
          <a:p>
            <a:pPr lvl="1"/>
            <a:r>
              <a:rPr lang="en-AU" dirty="0" smtClean="0"/>
              <a:t>client may not obtain expected exclusivity</a:t>
            </a:r>
          </a:p>
          <a:p>
            <a:pPr lvl="1"/>
            <a:r>
              <a:rPr lang="en-AU" dirty="0" smtClean="0"/>
              <a:t>developer/owner may assign same IP to different clients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Background IP, Project IP, stacking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592962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is background IP being used?</a:t>
            </a:r>
          </a:p>
          <a:p>
            <a:r>
              <a:rPr lang="en-AU" dirty="0"/>
              <a:t>i</a:t>
            </a:r>
            <a:r>
              <a:rPr lang="en-AU" dirty="0" smtClean="0"/>
              <a:t>s all background IP owned by developer?</a:t>
            </a:r>
          </a:p>
          <a:p>
            <a:r>
              <a:rPr lang="en-AU" dirty="0" smtClean="0"/>
              <a:t>which party will own project IP?</a:t>
            </a:r>
          </a:p>
          <a:p>
            <a:r>
              <a:rPr lang="en-AU" dirty="0" smtClean="0"/>
              <a:t>what are licence terms for background IP?</a:t>
            </a:r>
            <a:br>
              <a:rPr lang="en-AU" dirty="0" smtClean="0"/>
            </a:br>
            <a:r>
              <a:rPr lang="en-AU" dirty="0" smtClean="0"/>
              <a:t>can background IP follow project IP in assignments, commercialisation of project IP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Background/foreground questions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97389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conventional in assignment, some licences</a:t>
            </a:r>
          </a:p>
          <a:p>
            <a:r>
              <a:rPr lang="en-AU" dirty="0" smtClean="0"/>
              <a:t>arises due to risk allocation: practically impossible to undertake comprehensive freedom-to-operate search</a:t>
            </a:r>
          </a:p>
          <a:p>
            <a:r>
              <a:rPr lang="en-AU" dirty="0" smtClean="0"/>
              <a:t>warranty variations:</a:t>
            </a:r>
          </a:p>
          <a:p>
            <a:pPr lvl="1"/>
            <a:r>
              <a:rPr lang="en-AU" dirty="0" smtClean="0"/>
              <a:t>best of knowledge</a:t>
            </a:r>
          </a:p>
          <a:p>
            <a:pPr lvl="1"/>
            <a:r>
              <a:rPr lang="en-AU" dirty="0" smtClean="0"/>
              <a:t>limited recourse</a:t>
            </a:r>
          </a:p>
          <a:p>
            <a:pPr lvl="1"/>
            <a:r>
              <a:rPr lang="en-AU" dirty="0" smtClean="0"/>
              <a:t>limited scope, </a:t>
            </a:r>
            <a:r>
              <a:rPr lang="en-AU" dirty="0" err="1" smtClean="0"/>
              <a:t>eg</a:t>
            </a:r>
            <a:r>
              <a:rPr lang="en-AU" dirty="0" smtClean="0"/>
              <a:t>, US rights only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Ownership and non-infringement </a:t>
            </a:r>
            <a:r>
              <a:rPr lang="en-AU" dirty="0" err="1" smtClean="0"/>
              <a:t>w’tys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2385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dirty="0"/>
              <a:t>N</a:t>
            </a:r>
            <a:r>
              <a:rPr lang="en-AU" sz="2400" dirty="0" smtClean="0"/>
              <a:t>ature of IP rights in contractual context</a:t>
            </a:r>
          </a:p>
          <a:p>
            <a:r>
              <a:rPr lang="en-AU" dirty="0" smtClean="0"/>
              <a:t>IP commercialisation – sale versus licence</a:t>
            </a:r>
          </a:p>
          <a:p>
            <a:r>
              <a:rPr lang="en-AU" dirty="0" smtClean="0"/>
              <a:t>IP commercialisation – licence terms</a:t>
            </a:r>
          </a:p>
          <a:p>
            <a:r>
              <a:rPr lang="en-AU" dirty="0" smtClean="0"/>
              <a:t>Background IP, Project IP, IP stacking</a:t>
            </a:r>
          </a:p>
          <a:p>
            <a:r>
              <a:rPr lang="en-AU" dirty="0" smtClean="0"/>
              <a:t>Ownership and non-infringement warranties</a:t>
            </a:r>
          </a:p>
          <a:p>
            <a:r>
              <a:rPr lang="en-AU" dirty="0" smtClean="0"/>
              <a:t>Dealing with moral rights</a:t>
            </a:r>
          </a:p>
          <a:p>
            <a:r>
              <a:rPr lang="en-AU" dirty="0" smtClean="0"/>
              <a:t>Dealing with joint ownership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IP requirements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680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non-commercial individual rights</a:t>
            </a:r>
            <a:br>
              <a:rPr lang="en-AU" dirty="0" smtClean="0"/>
            </a:br>
            <a:r>
              <a:rPr lang="en-AU" dirty="0" smtClean="0"/>
              <a:t>may impact transactions</a:t>
            </a:r>
          </a:p>
          <a:p>
            <a:r>
              <a:rPr lang="en-AU" dirty="0" smtClean="0"/>
              <a:t>assignor / licensor / developer warrants</a:t>
            </a:r>
            <a:br>
              <a:rPr lang="en-AU" dirty="0" smtClean="0"/>
            </a:br>
            <a:r>
              <a:rPr lang="en-AU" dirty="0" smtClean="0"/>
              <a:t>compliance / consents</a:t>
            </a:r>
          </a:p>
          <a:p>
            <a:r>
              <a:rPr lang="en-AU" dirty="0" smtClean="0"/>
              <a:t>consent is more complex for non-employees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Moral rights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48402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arises from joint development, agreement</a:t>
            </a:r>
          </a:p>
          <a:p>
            <a:r>
              <a:rPr lang="en-AU" dirty="0" smtClean="0"/>
              <a:t>resolution to deadlock on ownership negotiation</a:t>
            </a:r>
          </a:p>
          <a:p>
            <a:r>
              <a:rPr lang="en-AU" dirty="0" smtClean="0"/>
              <a:t>different regimes allow different rights for joint owners</a:t>
            </a:r>
          </a:p>
          <a:p>
            <a:pPr lvl="1"/>
            <a:r>
              <a:rPr lang="en-AU" dirty="0" smtClean="0"/>
              <a:t>copyright: must obtain all JO’s consent</a:t>
            </a:r>
          </a:p>
          <a:p>
            <a:pPr lvl="1"/>
            <a:r>
              <a:rPr lang="en-AU" dirty="0" smtClean="0"/>
              <a:t>patent: may exploit, must obtain JO’s consent to assign, licence</a:t>
            </a:r>
          </a:p>
          <a:p>
            <a:pPr lvl="1"/>
            <a:r>
              <a:rPr lang="en-AU" dirty="0" smtClean="0"/>
              <a:t>trade mark: must obtain all JO’s consent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Joint ownership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06936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</a:t>
            </a:r>
            <a:r>
              <a:rPr lang="en-AU" dirty="0" smtClean="0"/>
              <a:t>eal with the following in drafting</a:t>
            </a:r>
          </a:p>
          <a:p>
            <a:pPr lvl="1"/>
            <a:r>
              <a:rPr lang="en-AU" dirty="0" smtClean="0"/>
              <a:t>proportions</a:t>
            </a:r>
          </a:p>
          <a:p>
            <a:pPr lvl="1"/>
            <a:r>
              <a:rPr lang="en-AU" dirty="0" smtClean="0"/>
              <a:t>independence of exploitation</a:t>
            </a:r>
          </a:p>
          <a:p>
            <a:pPr lvl="1"/>
            <a:r>
              <a:rPr lang="en-AU" dirty="0" smtClean="0"/>
              <a:t>independence of licensing</a:t>
            </a:r>
          </a:p>
          <a:p>
            <a:pPr lvl="1"/>
            <a:r>
              <a:rPr lang="en-AU" dirty="0" smtClean="0"/>
              <a:t>independence of assignment</a:t>
            </a:r>
          </a:p>
          <a:p>
            <a:pPr lvl="1"/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Joint ownership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28315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-15699" y="222489"/>
            <a:ext cx="4248432" cy="1782198"/>
          </a:xfrm>
        </p:spPr>
        <p:txBody>
          <a:bodyPr lIns="432000">
            <a:noAutofit/>
          </a:bodyPr>
          <a:lstStyle/>
          <a:p>
            <a:pPr algn="l"/>
            <a:r>
              <a:rPr lang="en-AU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Thank you</a:t>
            </a:r>
            <a:endParaRPr lang="en-AU" sz="40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3543858"/>
            <a:ext cx="9144000" cy="378042"/>
          </a:xfrm>
          <a:gradFill>
            <a:gsLst>
              <a:gs pos="0">
                <a:srgbClr val="FFC000"/>
              </a:gs>
              <a:gs pos="100000">
                <a:schemeClr val="bg1"/>
              </a:gs>
            </a:gsLst>
            <a:lin ang="0" scaled="1"/>
          </a:gradFill>
        </p:spPr>
        <p:txBody>
          <a:bodyPr lIns="432000" tIns="90000" rIns="0" bIns="0">
            <a:normAutofit lnSpcReduction="10000"/>
          </a:bodyPr>
          <a:lstStyle/>
          <a:p>
            <a:pPr algn="l"/>
            <a:endParaRPr lang="en-AU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4572000" y="1419622"/>
            <a:ext cx="4248432" cy="1825638"/>
          </a:xfrm>
          <a:prstGeom prst="rect">
            <a:avLst/>
          </a:prstGeom>
        </p:spPr>
        <p:txBody>
          <a:bodyPr vert="horz" lIns="43200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en-A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Patrick Sefton</a:t>
            </a:r>
            <a:br>
              <a:rPr lang="en-A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Principal, Brightline Lawyers</a:t>
            </a:r>
            <a:br>
              <a:rPr lang="en-A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Phone 07 3160 9249</a:t>
            </a:r>
            <a:br>
              <a:rPr lang="en-A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Mobile 0407 756 568</a:t>
            </a:r>
            <a:br>
              <a:rPr lang="en-AU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AU" sz="20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patrick.sefton@brightline.com.au</a:t>
            </a:r>
            <a:endParaRPr lang="en-AU" sz="20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156014"/>
            <a:ext cx="2984926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1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intellectual property is property (!)</a:t>
            </a:r>
          </a:p>
          <a:p>
            <a:pPr lvl="1"/>
            <a:r>
              <a:rPr lang="en-AU" sz="1800" i="1" dirty="0" smtClean="0"/>
              <a:t>Copyright </a:t>
            </a:r>
            <a:r>
              <a:rPr lang="en-AU" sz="1800" i="1" dirty="0"/>
              <a:t>Act 1968 </a:t>
            </a:r>
            <a:r>
              <a:rPr lang="en-AU" sz="1800" dirty="0"/>
              <a:t>(</a:t>
            </a:r>
            <a:r>
              <a:rPr lang="en-AU" sz="1800" dirty="0" err="1"/>
              <a:t>Cth</a:t>
            </a:r>
            <a:r>
              <a:rPr lang="en-AU" sz="1800" dirty="0"/>
              <a:t>) s196(1</a:t>
            </a:r>
            <a:r>
              <a:rPr lang="en-AU" sz="1800" dirty="0" smtClean="0"/>
              <a:t>)</a:t>
            </a:r>
            <a:br>
              <a:rPr lang="en-AU" sz="1800" dirty="0" smtClean="0"/>
            </a:br>
            <a:r>
              <a:rPr lang="en-AU" sz="1800" dirty="0" smtClean="0"/>
              <a:t>“</a:t>
            </a:r>
            <a:r>
              <a:rPr lang="en-AU" sz="1800" dirty="0"/>
              <a:t>copyright is personal property</a:t>
            </a:r>
            <a:r>
              <a:rPr lang="en-AU" sz="1800" dirty="0" smtClean="0"/>
              <a:t>”</a:t>
            </a:r>
            <a:endParaRPr lang="en-AU" sz="1800" dirty="0"/>
          </a:p>
          <a:p>
            <a:pPr lvl="1"/>
            <a:r>
              <a:rPr lang="en-AU" sz="1800" i="1" dirty="0" smtClean="0"/>
              <a:t>Patents </a:t>
            </a:r>
            <a:r>
              <a:rPr lang="en-AU" sz="1800" i="1" dirty="0"/>
              <a:t>Act 1990</a:t>
            </a:r>
            <a:r>
              <a:rPr lang="en-AU" sz="1800" dirty="0"/>
              <a:t> (</a:t>
            </a:r>
            <a:r>
              <a:rPr lang="en-AU" sz="1800" dirty="0" err="1"/>
              <a:t>Cth</a:t>
            </a:r>
            <a:r>
              <a:rPr lang="en-AU" sz="1800" dirty="0"/>
              <a:t>) s13(2</a:t>
            </a:r>
            <a:r>
              <a:rPr lang="en-AU" sz="1800" dirty="0" smtClean="0"/>
              <a:t>)</a:t>
            </a:r>
            <a:br>
              <a:rPr lang="en-AU" sz="1800" dirty="0" smtClean="0"/>
            </a:br>
            <a:r>
              <a:rPr lang="en-AU" sz="1800" dirty="0" smtClean="0"/>
              <a:t>“</a:t>
            </a:r>
            <a:r>
              <a:rPr lang="en-AU" sz="1800" dirty="0"/>
              <a:t>the [patent owners’] exclusive rights are personal property</a:t>
            </a:r>
            <a:r>
              <a:rPr lang="en-AU" sz="1800" dirty="0" smtClean="0"/>
              <a:t>”</a:t>
            </a:r>
            <a:endParaRPr lang="en-AU" sz="1800" dirty="0"/>
          </a:p>
          <a:p>
            <a:pPr lvl="1"/>
            <a:r>
              <a:rPr lang="en-AU" sz="1800" i="1" dirty="0" smtClean="0"/>
              <a:t>Trade </a:t>
            </a:r>
            <a:r>
              <a:rPr lang="en-AU" sz="1800" i="1" dirty="0"/>
              <a:t>Marks Act 1995 </a:t>
            </a:r>
            <a:r>
              <a:rPr lang="en-AU" sz="1800" dirty="0"/>
              <a:t>(</a:t>
            </a:r>
            <a:r>
              <a:rPr lang="en-AU" sz="1800" dirty="0" err="1"/>
              <a:t>Cth</a:t>
            </a:r>
            <a:r>
              <a:rPr lang="en-AU" sz="1800" dirty="0"/>
              <a:t>) s21(1</a:t>
            </a:r>
            <a:r>
              <a:rPr lang="en-AU" sz="1800" dirty="0" smtClean="0"/>
              <a:t>)</a:t>
            </a:r>
            <a:br>
              <a:rPr lang="en-AU" sz="1800" dirty="0" smtClean="0"/>
            </a:br>
            <a:r>
              <a:rPr lang="en-AU" sz="1800" dirty="0" smtClean="0"/>
              <a:t>“</a:t>
            </a:r>
            <a:r>
              <a:rPr lang="en-AU" sz="1800" dirty="0"/>
              <a:t>a registered trade mark is personal property</a:t>
            </a:r>
            <a:r>
              <a:rPr lang="en-AU" sz="1800" dirty="0" smtClean="0"/>
              <a:t>”</a:t>
            </a:r>
            <a:endParaRPr lang="en-AU" sz="1800" dirty="0"/>
          </a:p>
          <a:p>
            <a:pPr lvl="1"/>
            <a:r>
              <a:rPr lang="en-AU" sz="1800" i="1" dirty="0" smtClean="0"/>
              <a:t>Designs </a:t>
            </a:r>
            <a:r>
              <a:rPr lang="en-AU" sz="1800" i="1" dirty="0"/>
              <a:t>Act 2003 </a:t>
            </a:r>
            <a:r>
              <a:rPr lang="en-AU" sz="1800" dirty="0"/>
              <a:t>(</a:t>
            </a:r>
            <a:r>
              <a:rPr lang="en-AU" sz="1800" dirty="0" err="1"/>
              <a:t>Cth</a:t>
            </a:r>
            <a:r>
              <a:rPr lang="en-AU" sz="1800" dirty="0"/>
              <a:t>) s10(2</a:t>
            </a:r>
            <a:r>
              <a:rPr lang="en-AU" sz="1800" dirty="0" smtClean="0"/>
              <a:t>)</a:t>
            </a:r>
            <a:br>
              <a:rPr lang="en-AU" sz="1800" dirty="0" smtClean="0"/>
            </a:br>
            <a:r>
              <a:rPr lang="en-AU" sz="1800" dirty="0" smtClean="0"/>
              <a:t>“</a:t>
            </a:r>
            <a:r>
              <a:rPr lang="en-AU" sz="1800" dirty="0"/>
              <a:t>the [design owners’] exclusive rights … are personal property</a:t>
            </a:r>
            <a:r>
              <a:rPr lang="en-AU" sz="1800" dirty="0" smtClean="0"/>
              <a:t>”</a:t>
            </a:r>
            <a:endParaRPr lang="en-AU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IP rights as personal property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4811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legislation </a:t>
            </a:r>
            <a:r>
              <a:rPr lang="en-AU" dirty="0" smtClean="0"/>
              <a:t>is inconsistent across IP types:</a:t>
            </a:r>
          </a:p>
          <a:p>
            <a:pPr lvl="1"/>
            <a:r>
              <a:rPr lang="en-AU" dirty="0" smtClean="0"/>
              <a:t>need </a:t>
            </a:r>
            <a:r>
              <a:rPr lang="en-AU" dirty="0"/>
              <a:t>for </a:t>
            </a:r>
            <a:r>
              <a:rPr lang="en-AU" dirty="0" smtClean="0"/>
              <a:t>writing</a:t>
            </a:r>
          </a:p>
          <a:p>
            <a:pPr lvl="1"/>
            <a:r>
              <a:rPr lang="en-AU" dirty="0" smtClean="0"/>
              <a:t>need </a:t>
            </a:r>
            <a:r>
              <a:rPr lang="en-AU" dirty="0"/>
              <a:t>for </a:t>
            </a:r>
            <a:r>
              <a:rPr lang="en-AU" dirty="0" smtClean="0"/>
              <a:t>signature</a:t>
            </a:r>
          </a:p>
          <a:p>
            <a:pPr lvl="1"/>
            <a:r>
              <a:rPr lang="en-AU" dirty="0" smtClean="0"/>
              <a:t>whether </a:t>
            </a:r>
            <a:r>
              <a:rPr lang="en-AU" dirty="0"/>
              <a:t>one or both parties’ signatures </a:t>
            </a:r>
            <a:r>
              <a:rPr lang="en-AU" dirty="0" smtClean="0"/>
              <a:t>required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Assignments: inconsistency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1367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sz="2100" i="1" dirty="0" smtClean="0"/>
              <a:t>Copyright </a:t>
            </a:r>
            <a:r>
              <a:rPr lang="en-AU" sz="2100" i="1" dirty="0"/>
              <a:t>Act </a:t>
            </a:r>
            <a:r>
              <a:rPr lang="en-AU" sz="2100" dirty="0"/>
              <a:t>s196(3): “an assignment of copyright … does not have effect unless it is in writing signed by or on behalf of the assignor</a:t>
            </a:r>
            <a:r>
              <a:rPr lang="en-AU" sz="2100" dirty="0" smtClean="0"/>
              <a:t>”</a:t>
            </a:r>
            <a:endParaRPr lang="en-AU" sz="2100" dirty="0"/>
          </a:p>
          <a:p>
            <a:r>
              <a:rPr lang="en-AU" sz="2100" i="1" dirty="0" smtClean="0"/>
              <a:t>Patents </a:t>
            </a:r>
            <a:r>
              <a:rPr lang="en-AU" sz="2100" i="1" dirty="0"/>
              <a:t>Act </a:t>
            </a:r>
            <a:r>
              <a:rPr lang="en-AU" sz="2100" dirty="0"/>
              <a:t>s14(1): “an assignment of a patent must be in writing signed by or on behalf of the assignor and assignee</a:t>
            </a:r>
            <a:r>
              <a:rPr lang="en-AU" sz="2100" dirty="0" smtClean="0"/>
              <a:t>”</a:t>
            </a:r>
            <a:endParaRPr lang="en-AU" sz="2100" dirty="0"/>
          </a:p>
          <a:p>
            <a:r>
              <a:rPr lang="en-AU" sz="2100" i="1" dirty="0" smtClean="0"/>
              <a:t>Trade </a:t>
            </a:r>
            <a:r>
              <a:rPr lang="en-AU" sz="2100" i="1" dirty="0"/>
              <a:t>Marks Act </a:t>
            </a:r>
            <a:r>
              <a:rPr lang="en-AU" sz="2100" dirty="0"/>
              <a:t>s6: “assignment … means an assignment by act of the parties concerned”;  s106: “assignment … may be with or without the goodwill of the business concerned …”</a:t>
            </a:r>
          </a:p>
          <a:p>
            <a:r>
              <a:rPr lang="en-AU" sz="2100" i="1" dirty="0" smtClean="0"/>
              <a:t>Designs </a:t>
            </a:r>
            <a:r>
              <a:rPr lang="en-AU" sz="2100" i="1" dirty="0"/>
              <a:t>Act </a:t>
            </a:r>
            <a:r>
              <a:rPr lang="en-AU" sz="2100" dirty="0"/>
              <a:t>s11: “The registered owner … may assign [their] interest in the design by writing.  An assignment … must be signed by, or on behalf of, the assignor and the </a:t>
            </a:r>
            <a:r>
              <a:rPr lang="en-AU" sz="2100" dirty="0" smtClean="0"/>
              <a:t>assignee”</a:t>
            </a:r>
            <a:endParaRPr lang="en-AU" sz="2100" dirty="0"/>
          </a:p>
          <a:p>
            <a:pPr lvl="1"/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Assignments – specific requirements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2776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assignments of IP </a:t>
            </a:r>
            <a:r>
              <a:rPr lang="en-AU" dirty="0"/>
              <a:t>rights </a:t>
            </a:r>
            <a:r>
              <a:rPr lang="en-AU" dirty="0" smtClean="0"/>
              <a:t>should always be</a:t>
            </a:r>
          </a:p>
          <a:p>
            <a:pPr lvl="1"/>
            <a:r>
              <a:rPr lang="en-AU" dirty="0" smtClean="0"/>
              <a:t>in writing</a:t>
            </a:r>
          </a:p>
          <a:p>
            <a:pPr lvl="1"/>
            <a:r>
              <a:rPr lang="en-AU" dirty="0" smtClean="0"/>
              <a:t>signed by both assignor and assignee</a:t>
            </a:r>
          </a:p>
          <a:p>
            <a:r>
              <a:rPr lang="en-AU" dirty="0" smtClean="0"/>
              <a:t>covers </a:t>
            </a:r>
            <a:r>
              <a:rPr lang="en-AU" dirty="0"/>
              <a:t>all legislative </a:t>
            </a:r>
            <a:r>
              <a:rPr lang="en-AU" dirty="0" smtClean="0"/>
              <a:t>requirements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Assignments </a:t>
            </a:r>
            <a:r>
              <a:rPr lang="en-AU" dirty="0"/>
              <a:t>–</a:t>
            </a:r>
            <a:r>
              <a:rPr lang="en-AU" dirty="0" smtClean="0"/>
              <a:t> formalities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89824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intangible: require careful identification and articulation</a:t>
            </a:r>
          </a:p>
          <a:p>
            <a:r>
              <a:rPr lang="en-AU" dirty="0" smtClean="0"/>
              <a:t>distinct from material expression</a:t>
            </a:r>
          </a:p>
          <a:p>
            <a:r>
              <a:rPr lang="en-AU" dirty="0" smtClean="0"/>
              <a:t>difficult to verify ownership and providence</a:t>
            </a:r>
          </a:p>
          <a:p>
            <a:r>
              <a:rPr lang="en-AU" dirty="0" smtClean="0"/>
              <a:t>vulnerable to extinguishment</a:t>
            </a:r>
          </a:p>
          <a:p>
            <a:r>
              <a:rPr lang="en-AU" dirty="0" smtClean="0"/>
              <a:t>exploitation can expose to liability</a:t>
            </a:r>
          </a:p>
          <a:p>
            <a:r>
              <a:rPr lang="en-AU" dirty="0" smtClean="0"/>
              <a:t>notoriously difficult to value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Qualities of IP impacting commerciality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3424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Unintended consequence of separation of IP and tangible </a:t>
            </a:r>
            <a:r>
              <a:rPr lang="en-AU" dirty="0" smtClean="0"/>
              <a:t>materials</a:t>
            </a:r>
            <a:endParaRPr lang="en-AU" i="1" dirty="0" smtClean="0"/>
          </a:p>
          <a:p>
            <a:r>
              <a:rPr lang="en-AU" i="1" dirty="0" smtClean="0"/>
              <a:t>Re Dickens</a:t>
            </a:r>
            <a:r>
              <a:rPr lang="en-AU" dirty="0" smtClean="0"/>
              <a:t> [1935] </a:t>
            </a:r>
            <a:r>
              <a:rPr lang="en-AU" dirty="0" err="1" smtClean="0"/>
              <a:t>Ch</a:t>
            </a:r>
            <a:r>
              <a:rPr lang="en-AU" dirty="0" smtClean="0"/>
              <a:t> 267</a:t>
            </a:r>
          </a:p>
          <a:p>
            <a:pPr lvl="1"/>
            <a:r>
              <a:rPr lang="en-AU" dirty="0" smtClean="0"/>
              <a:t>left unpublished manuscript to sister-in-law</a:t>
            </a:r>
          </a:p>
          <a:p>
            <a:pPr lvl="1"/>
            <a:r>
              <a:rPr lang="en-AU" dirty="0" smtClean="0"/>
              <a:t>left residuary estate to children</a:t>
            </a:r>
          </a:p>
          <a:p>
            <a:pPr lvl="1"/>
            <a:r>
              <a:rPr lang="en-AU" dirty="0" smtClean="0"/>
              <a:t>sister-in-law later tried to publish the manuscript</a:t>
            </a:r>
          </a:p>
          <a:p>
            <a:pPr lvl="1"/>
            <a:r>
              <a:rPr lang="en-AU" dirty="0" smtClean="0"/>
              <a:t>held: copyright in manuscript had passed to children with estate,</a:t>
            </a:r>
            <a:br>
              <a:rPr lang="en-AU" dirty="0" smtClean="0"/>
            </a:br>
            <a:r>
              <a:rPr lang="en-AU" dirty="0" smtClean="0"/>
              <a:t>sister-in-law only had title in the physical copy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8299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“ ‘</a:t>
            </a:r>
            <a:r>
              <a:rPr lang="en-AU" b="1" i="1" dirty="0" smtClean="0"/>
              <a:t>Intellectual Property’</a:t>
            </a:r>
            <a:r>
              <a:rPr lang="en-AU" i="1" dirty="0" smtClean="0"/>
              <a:t> </a:t>
            </a:r>
            <a:r>
              <a:rPr lang="en-AU" i="1" dirty="0"/>
              <a:t>includes copyright, patent rights, trade mark </a:t>
            </a:r>
            <a:r>
              <a:rPr lang="en-AU" i="1" dirty="0" smtClean="0"/>
              <a:t>rights, …</a:t>
            </a:r>
            <a:r>
              <a:rPr lang="en-AU" i="1" dirty="0" err="1" smtClean="0"/>
              <a:t>etc</a:t>
            </a:r>
            <a:r>
              <a:rPr lang="en-AU" i="1" dirty="0" smtClean="0"/>
              <a:t>, etc.</a:t>
            </a:r>
            <a:r>
              <a:rPr lang="en-AU" dirty="0" smtClean="0"/>
              <a:t>’</a:t>
            </a:r>
          </a:p>
          <a:p>
            <a:r>
              <a:rPr lang="en-AU" dirty="0" smtClean="0"/>
              <a:t>OK?</a:t>
            </a:r>
          </a:p>
          <a:p>
            <a:r>
              <a:rPr lang="en-AU" dirty="0" smtClean="0"/>
              <a:t>Yes, but caution where rights differ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Grouping IP for convenience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5846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2767</TotalTime>
  <Words>718</Words>
  <Application>Microsoft Office PowerPoint</Application>
  <PresentationFormat>On-screen Show (16:9)</PresentationFormat>
  <Paragraphs>131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IP requirements in contract drafting</vt:lpstr>
      <vt:lpstr>IP requirements</vt:lpstr>
      <vt:lpstr>IP rights as personal property</vt:lpstr>
      <vt:lpstr>Assignments: inconsistency</vt:lpstr>
      <vt:lpstr>Assignments – specific requirements</vt:lpstr>
      <vt:lpstr>Assignments – formalities</vt:lpstr>
      <vt:lpstr>Qualities of IP impacting commerciality</vt:lpstr>
      <vt:lpstr>Example</vt:lpstr>
      <vt:lpstr>Grouping IP for convenience</vt:lpstr>
      <vt:lpstr>…where rights differ</vt:lpstr>
      <vt:lpstr>Commercialisation – sale v licence</vt:lpstr>
      <vt:lpstr>Example: hybrid model</vt:lpstr>
      <vt:lpstr>Commercialisation – licence scope</vt:lpstr>
      <vt:lpstr>Commercialisation – royalties</vt:lpstr>
      <vt:lpstr>Commercialisation – performance management</vt:lpstr>
      <vt:lpstr>Commercialisation – other terms</vt:lpstr>
      <vt:lpstr>Background IP, Project IP, stacking</vt:lpstr>
      <vt:lpstr>Background/foreground questions</vt:lpstr>
      <vt:lpstr>Ownership and non-infringement w’tys</vt:lpstr>
      <vt:lpstr>Moral rights</vt:lpstr>
      <vt:lpstr>Joint ownership</vt:lpstr>
      <vt:lpstr>Joint ownership</vt:lpstr>
      <vt:lpstr>Thank you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Sefton</dc:creator>
  <cp:keywords>Privacy review</cp:keywords>
  <cp:lastModifiedBy>Patrick Sefton</cp:lastModifiedBy>
  <cp:revision>220</cp:revision>
  <cp:lastPrinted>2014-03-13T21:27:14Z</cp:lastPrinted>
  <dcterms:created xsi:type="dcterms:W3CDTF">2012-03-15T01:05:20Z</dcterms:created>
  <dcterms:modified xsi:type="dcterms:W3CDTF">2014-03-13T21:31:07Z</dcterms:modified>
</cp:coreProperties>
</file>